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7"/>
  </p:notesMasterIdLst>
  <p:sldIdLst>
    <p:sldId id="256" r:id="rId2"/>
    <p:sldId id="257" r:id="rId3"/>
    <p:sldId id="274" r:id="rId4"/>
    <p:sldId id="260" r:id="rId5"/>
    <p:sldId id="281" r:id="rId6"/>
    <p:sldId id="282" r:id="rId7"/>
    <p:sldId id="283" r:id="rId8"/>
    <p:sldId id="279" r:id="rId9"/>
    <p:sldId id="276" r:id="rId10"/>
    <p:sldId id="261" r:id="rId11"/>
    <p:sldId id="262" r:id="rId12"/>
    <p:sldId id="263" r:id="rId13"/>
    <p:sldId id="264" r:id="rId14"/>
    <p:sldId id="265" r:id="rId15"/>
    <p:sldId id="266" r:id="rId16"/>
  </p:sldIdLst>
  <p:sldSz cx="12192000" cy="6858000"/>
  <p:notesSz cx="6858000" cy="9144000"/>
  <p:embeddedFontLst>
    <p:embeddedFont>
      <p:font typeface="Calibri" panose="020F0502020204030204" pitchFamily="34" charset="0"/>
      <p:regular r:id="rId18"/>
      <p:bold r:id="rId19"/>
      <p:italic r:id="rId20"/>
      <p:boldItalic r:id="rId21"/>
    </p:embeddedFont>
    <p:embeddedFont>
      <p:font typeface="Stardos Stencil" panose="02000506070000020003" pitchFamily="2" charset="77"/>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31" roundtripDataSignature="AMtx7mjulksJRyrY4lnZHeS1yGywvd/oR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2960"/>
  </p:normalViewPr>
  <p:slideViewPr>
    <p:cSldViewPr snapToGrid="0" snapToObjects="1">
      <p:cViewPr varScale="1">
        <p:scale>
          <a:sx n="77" d="100"/>
          <a:sy n="77" d="100"/>
        </p:scale>
        <p:origin x="1912"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font" Target="fonts/font2.fntdata"/><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7a7beb8fd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7a7beb8fd0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7" name="Google Shape;87;g7a7beb8fd0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r>
              <a:rPr lang="en-US" b="1"/>
              <a:t>Instruction</a:t>
            </a:r>
            <a:endParaRPr/>
          </a:p>
          <a:p>
            <a:pPr marL="0" lvl="0" indent="0" algn="l" rtl="0">
              <a:lnSpc>
                <a:spcPct val="100000"/>
              </a:lnSpc>
              <a:spcBef>
                <a:spcPts val="0"/>
              </a:spcBef>
              <a:spcAft>
                <a:spcPts val="0"/>
              </a:spcAft>
              <a:buClr>
                <a:schemeClr val="dk1"/>
              </a:buClr>
              <a:buSzPts val="1400"/>
              <a:buFont typeface="Calibri"/>
              <a:buNone/>
            </a:pPr>
            <a:r>
              <a:rPr lang="en-US"/>
              <a:t>To add a mechanism: click on the orange + button. Then type in target (where arrow going from) and to(where arrow going to) Add descriptor to the line/mechanism. Click ok.</a:t>
            </a:r>
            <a:endParaRPr/>
          </a:p>
          <a:p>
            <a:pPr marL="0" lvl="0" indent="0" algn="l" rtl="0">
              <a:lnSpc>
                <a:spcPct val="100000"/>
              </a:lnSpc>
              <a:spcBef>
                <a:spcPts val="0"/>
              </a:spcBef>
              <a:spcAft>
                <a:spcPts val="0"/>
              </a:spcAft>
              <a:buClr>
                <a:schemeClr val="dk1"/>
              </a:buClr>
              <a:buSzPts val="1400"/>
              <a:buFont typeface="Calibri"/>
              <a:buNone/>
            </a:pPr>
            <a:endParaRPr/>
          </a:p>
          <a:p>
            <a:pPr marL="0" lvl="0" indent="0" algn="l" rtl="0">
              <a:lnSpc>
                <a:spcPct val="100000"/>
              </a:lnSpc>
              <a:spcBef>
                <a:spcPts val="0"/>
              </a:spcBef>
              <a:spcAft>
                <a:spcPts val="0"/>
              </a:spcAft>
              <a:buClr>
                <a:schemeClr val="dk1"/>
              </a:buClr>
              <a:buSzPts val="1400"/>
              <a:buFont typeface="Calibri"/>
              <a:buNone/>
            </a:pPr>
            <a:r>
              <a:rPr lang="en-US" b="1"/>
              <a:t>Reminder-</a:t>
            </a:r>
            <a:r>
              <a:rPr lang="en-US"/>
              <a:t> students can move components and mechanisms around by clicking and holding on the icon and moving it about. They can also delete it by clicking on the component or mechanism then clicking delete at the bottom of the page. They can also change one by clicking on the component or mechanism then clicking edit at the bottom of the page.</a:t>
            </a:r>
            <a:endParaRPr/>
          </a:p>
        </p:txBody>
      </p:sp>
      <p:sp>
        <p:nvSpPr>
          <p:cNvPr id="139" name="Google Shape;139;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11</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1" name="Google Shape;151;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dirty="0"/>
          </a:p>
          <a:p>
            <a:pPr marL="0" lvl="0" indent="0" algn="l" rtl="0">
              <a:lnSpc>
                <a:spcPct val="100000"/>
              </a:lnSpc>
              <a:spcBef>
                <a:spcPts val="0"/>
              </a:spcBef>
              <a:spcAft>
                <a:spcPts val="0"/>
              </a:spcAft>
              <a:buClr>
                <a:schemeClr val="dk1"/>
              </a:buClr>
              <a:buSzPts val="1400"/>
              <a:buFont typeface="Calibri"/>
              <a:buNone/>
            </a:pPr>
            <a:r>
              <a:rPr lang="en-US" b="1" dirty="0"/>
              <a:t>Instruction</a:t>
            </a:r>
            <a:endParaRPr dirty="0"/>
          </a:p>
          <a:p>
            <a:pPr marL="0" lvl="0" indent="0" algn="l" rtl="0">
              <a:lnSpc>
                <a:spcPct val="100000"/>
              </a:lnSpc>
              <a:spcBef>
                <a:spcPts val="0"/>
              </a:spcBef>
              <a:spcAft>
                <a:spcPts val="0"/>
              </a:spcAft>
              <a:buClr>
                <a:schemeClr val="dk1"/>
              </a:buClr>
              <a:buSzPts val="1400"/>
              <a:buFont typeface="Calibri"/>
              <a:buNone/>
            </a:pPr>
            <a:r>
              <a:rPr lang="en-US" b="0" dirty="0"/>
              <a:t>Remind students that they can make their model stronger by linking it with evidence. This makes the model stronger by showing directly how it is supported and where that support comes from. Briefly remind students about how we talked about how evidence is important and helps us learn. This is one way we can directly use evidence to help us learn, by linking it to the model.</a:t>
            </a:r>
            <a:endParaRPr dirty="0"/>
          </a:p>
          <a:p>
            <a:pPr marL="0" lvl="0" indent="0" algn="l" rtl="0">
              <a:lnSpc>
                <a:spcPct val="100000"/>
              </a:lnSpc>
              <a:spcBef>
                <a:spcPts val="0"/>
              </a:spcBef>
              <a:spcAft>
                <a:spcPts val="0"/>
              </a:spcAft>
              <a:buClr>
                <a:schemeClr val="dk1"/>
              </a:buClr>
              <a:buSzPts val="1400"/>
              <a:buFont typeface="Calibri"/>
              <a:buNone/>
            </a:pPr>
            <a:endParaRPr b="0" dirty="0"/>
          </a:p>
          <a:p>
            <a:pPr marL="0" lvl="0" indent="0" algn="l" rtl="0">
              <a:lnSpc>
                <a:spcPct val="100000"/>
              </a:lnSpc>
              <a:spcBef>
                <a:spcPts val="0"/>
              </a:spcBef>
              <a:spcAft>
                <a:spcPts val="0"/>
              </a:spcAft>
              <a:buClr>
                <a:schemeClr val="dk1"/>
              </a:buClr>
              <a:buSzPts val="1400"/>
              <a:buFont typeface="Calibri"/>
              <a:buNone/>
            </a:pPr>
            <a:r>
              <a:rPr lang="en-US" b="1" dirty="0"/>
              <a:t>Things to consider-</a:t>
            </a:r>
            <a:r>
              <a:rPr lang="en-US" b="0" dirty="0"/>
              <a:t> The students might have trouble following along step by step so make sure to do each step one at a time and make sure they are all with you. The rest of the team will be on hand to trouble shoot as we go through each step. Also, this step will make more sense to students if they are on board with why evidence is important, so recapping that point before linking the evidence will help them to see the purpose for this step.</a:t>
            </a:r>
            <a:endParaRPr b="0" dirty="0"/>
          </a:p>
          <a:p>
            <a:pPr marL="0" lvl="0" indent="0" algn="l" rtl="0">
              <a:lnSpc>
                <a:spcPct val="100000"/>
              </a:lnSpc>
              <a:spcBef>
                <a:spcPts val="0"/>
              </a:spcBef>
              <a:spcAft>
                <a:spcPts val="0"/>
              </a:spcAft>
              <a:buClr>
                <a:schemeClr val="dk1"/>
              </a:buClr>
              <a:buSzPts val="1400"/>
              <a:buFont typeface="Calibri"/>
              <a:buNone/>
            </a:pPr>
            <a:endParaRPr dirty="0"/>
          </a:p>
        </p:txBody>
      </p:sp>
      <p:sp>
        <p:nvSpPr>
          <p:cNvPr id="152" name="Google Shape;152;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12</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 name="Google Shape;160;p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r>
              <a:rPr lang="en-US" b="1" dirty="0"/>
              <a:t>Instruction</a:t>
            </a:r>
            <a:endParaRPr dirty="0"/>
          </a:p>
          <a:p>
            <a:pPr marL="0" lvl="0" indent="0" algn="l" rtl="0">
              <a:lnSpc>
                <a:spcPct val="100000"/>
              </a:lnSpc>
              <a:spcBef>
                <a:spcPts val="0"/>
              </a:spcBef>
              <a:spcAft>
                <a:spcPts val="0"/>
              </a:spcAft>
              <a:buClr>
                <a:schemeClr val="dk1"/>
              </a:buClr>
              <a:buSzPts val="1400"/>
              <a:buFont typeface="Calibri"/>
              <a:buNone/>
            </a:pPr>
            <a:endParaRPr dirty="0"/>
          </a:p>
          <a:p>
            <a:pPr marL="0" lvl="0" indent="0" algn="l" rtl="0">
              <a:lnSpc>
                <a:spcPct val="100000"/>
              </a:lnSpc>
              <a:spcBef>
                <a:spcPts val="0"/>
              </a:spcBef>
              <a:spcAft>
                <a:spcPts val="0"/>
              </a:spcAft>
              <a:buClr>
                <a:schemeClr val="dk1"/>
              </a:buClr>
              <a:buSzPts val="1400"/>
              <a:buFont typeface="Calibri"/>
              <a:buNone/>
            </a:pPr>
            <a:r>
              <a:rPr lang="en-US" dirty="0"/>
              <a:t>Step 1- Identify the  resource that they want to add evidence to. For example, they might want to add evidence to a piece of evidence they studied in stations yesterday or a simulation they worked with. </a:t>
            </a:r>
            <a:endParaRPr dirty="0"/>
          </a:p>
          <a:p>
            <a:pPr marL="0" lvl="0" indent="0" algn="l" rtl="0">
              <a:lnSpc>
                <a:spcPct val="100000"/>
              </a:lnSpc>
              <a:spcBef>
                <a:spcPts val="0"/>
              </a:spcBef>
              <a:spcAft>
                <a:spcPts val="0"/>
              </a:spcAft>
              <a:buClr>
                <a:schemeClr val="dk1"/>
              </a:buClr>
              <a:buSzPts val="1400"/>
              <a:buFont typeface="Calibri"/>
              <a:buNone/>
            </a:pPr>
            <a:r>
              <a:rPr lang="en-US" dirty="0"/>
              <a:t>Step 2- click on “create evidence” in the dark green box that is below the green resource box.</a:t>
            </a:r>
            <a:endParaRPr dirty="0"/>
          </a:p>
        </p:txBody>
      </p:sp>
      <p:sp>
        <p:nvSpPr>
          <p:cNvPr id="161" name="Google Shape;161;p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13</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 name="Google Shape;174;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r>
              <a:rPr lang="en-US" b="1" dirty="0"/>
              <a:t>Instruction</a:t>
            </a:r>
            <a:endParaRPr dirty="0"/>
          </a:p>
          <a:p>
            <a:pPr marL="0" lvl="0" indent="0" algn="l" rtl="0">
              <a:lnSpc>
                <a:spcPct val="100000"/>
              </a:lnSpc>
              <a:spcBef>
                <a:spcPts val="0"/>
              </a:spcBef>
              <a:spcAft>
                <a:spcPts val="0"/>
              </a:spcAft>
              <a:buClr>
                <a:schemeClr val="dk1"/>
              </a:buClr>
              <a:buSzPts val="1400"/>
              <a:buFont typeface="Calibri"/>
              <a:buNone/>
            </a:pPr>
            <a:r>
              <a:rPr lang="en-US" dirty="0"/>
              <a:t>Now the screen looks like this. Step 3- Name the evidence. Remind students that it’s important to name the evidence in a way that tells then what the evidence is. If they name the evidence after football teams, they won’t remember which piece of evidence is which. They can name is something like “sim shows fish in pond.” This reminds them that this evidence shows that there are fish in the pond. Also, don’t make description too detailed or the name will be too long, and they won’t be able to read it.</a:t>
            </a:r>
            <a:endParaRPr dirty="0"/>
          </a:p>
          <a:p>
            <a:pPr marL="0" lvl="0" indent="0" algn="l" rtl="0">
              <a:lnSpc>
                <a:spcPct val="100000"/>
              </a:lnSpc>
              <a:spcBef>
                <a:spcPts val="0"/>
              </a:spcBef>
              <a:spcAft>
                <a:spcPts val="0"/>
              </a:spcAft>
              <a:buClr>
                <a:schemeClr val="dk1"/>
              </a:buClr>
              <a:buSzPts val="1400"/>
              <a:buFont typeface="Calibri"/>
              <a:buNone/>
            </a:pPr>
            <a:endParaRPr dirty="0"/>
          </a:p>
          <a:p>
            <a:pPr marL="0" marR="0" lvl="0" indent="0" algn="l" rtl="0">
              <a:lnSpc>
                <a:spcPct val="100000"/>
              </a:lnSpc>
              <a:spcBef>
                <a:spcPts val="0"/>
              </a:spcBef>
              <a:spcAft>
                <a:spcPts val="0"/>
              </a:spcAft>
              <a:buClr>
                <a:schemeClr val="dk1"/>
              </a:buClr>
              <a:buSzPts val="1400"/>
              <a:buFont typeface="Calibri"/>
              <a:buNone/>
            </a:pPr>
            <a:r>
              <a:rPr lang="en-US" dirty="0"/>
              <a:t>Step 4- Click on set target. This means they link the evidence to a specific piece of the model. They can link it to a component or mechanism. Talk through what an appropriate target would be. For example, do I want to put a piece of evidence proving that there are fish in the pond on the air component? No because they are two separate things, and that piece of evidence is not connected to air. Therefore, students need to think through which piece of the model they are proving. Click on set target.</a:t>
            </a:r>
            <a:endParaRPr dirty="0"/>
          </a:p>
          <a:p>
            <a:pPr marL="0" lvl="0" indent="0" algn="l" rtl="0">
              <a:lnSpc>
                <a:spcPct val="100000"/>
              </a:lnSpc>
              <a:spcBef>
                <a:spcPts val="0"/>
              </a:spcBef>
              <a:spcAft>
                <a:spcPts val="0"/>
              </a:spcAft>
              <a:buClr>
                <a:schemeClr val="dk1"/>
              </a:buClr>
              <a:buSzPts val="1400"/>
              <a:buFont typeface="Calibri"/>
              <a:buNone/>
            </a:pPr>
            <a:endParaRPr dirty="0"/>
          </a:p>
          <a:p>
            <a:pPr marL="0" lvl="0" indent="0" algn="l" rtl="0">
              <a:lnSpc>
                <a:spcPct val="100000"/>
              </a:lnSpc>
              <a:spcBef>
                <a:spcPts val="0"/>
              </a:spcBef>
              <a:spcAft>
                <a:spcPts val="0"/>
              </a:spcAft>
              <a:buClr>
                <a:schemeClr val="dk1"/>
              </a:buClr>
              <a:buSzPts val="1400"/>
              <a:buFont typeface="Calibri"/>
              <a:buNone/>
            </a:pPr>
            <a:endParaRPr dirty="0"/>
          </a:p>
        </p:txBody>
      </p:sp>
      <p:sp>
        <p:nvSpPr>
          <p:cNvPr id="175" name="Google Shape;175;p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14</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8" name="Google Shape;188;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dirty="0"/>
          </a:p>
          <a:p>
            <a:pPr marL="0" marR="0" lvl="0" indent="0" algn="l" rtl="0">
              <a:lnSpc>
                <a:spcPct val="100000"/>
              </a:lnSpc>
              <a:spcBef>
                <a:spcPts val="0"/>
              </a:spcBef>
              <a:spcAft>
                <a:spcPts val="0"/>
              </a:spcAft>
              <a:buClr>
                <a:schemeClr val="dk1"/>
              </a:buClr>
              <a:buSzPts val="1400"/>
              <a:buFont typeface="Calibri"/>
              <a:buNone/>
            </a:pPr>
            <a:r>
              <a:rPr lang="en-US" b="1" dirty="0"/>
              <a:t>Instruction</a:t>
            </a:r>
            <a:endParaRPr dirty="0"/>
          </a:p>
          <a:p>
            <a:pPr marL="0" lvl="0" indent="0" algn="l" rtl="0">
              <a:lnSpc>
                <a:spcPct val="100000"/>
              </a:lnSpc>
              <a:spcBef>
                <a:spcPts val="0"/>
              </a:spcBef>
              <a:spcAft>
                <a:spcPts val="0"/>
              </a:spcAft>
              <a:buClr>
                <a:schemeClr val="dk1"/>
              </a:buClr>
              <a:buSzPts val="1400"/>
              <a:buFont typeface="Calibri"/>
              <a:buNone/>
            </a:pPr>
            <a:endParaRPr dirty="0"/>
          </a:p>
          <a:p>
            <a:pPr marL="0" lvl="0" indent="0" algn="l" rtl="0">
              <a:lnSpc>
                <a:spcPct val="100000"/>
              </a:lnSpc>
              <a:spcBef>
                <a:spcPts val="0"/>
              </a:spcBef>
              <a:spcAft>
                <a:spcPts val="0"/>
              </a:spcAft>
              <a:buClr>
                <a:schemeClr val="dk1"/>
              </a:buClr>
              <a:buSzPts val="1400"/>
              <a:buFont typeface="Calibri"/>
              <a:buNone/>
            </a:pPr>
            <a:r>
              <a:rPr lang="en-US" dirty="0"/>
              <a:t>Step 5- NOTICE how the “click on target” button is now showing in pink. This is telling students to select the target that they want. Remember, they want the target that the evidence directly relates to.</a:t>
            </a:r>
            <a:endParaRPr dirty="0"/>
          </a:p>
          <a:p>
            <a:pPr marL="0" lvl="0" indent="0" algn="l" rtl="0">
              <a:lnSpc>
                <a:spcPct val="100000"/>
              </a:lnSpc>
              <a:spcBef>
                <a:spcPts val="0"/>
              </a:spcBef>
              <a:spcAft>
                <a:spcPts val="0"/>
              </a:spcAft>
              <a:buClr>
                <a:schemeClr val="dk1"/>
              </a:buClr>
              <a:buSzPts val="1400"/>
              <a:buFont typeface="Calibri"/>
              <a:buNone/>
            </a:pPr>
            <a:r>
              <a:rPr lang="en-US" dirty="0"/>
              <a:t>Step 6- click on the target. This is the piece of the model they want to support. </a:t>
            </a:r>
            <a:endParaRPr dirty="0"/>
          </a:p>
          <a:p>
            <a:pPr marL="0" lvl="0" indent="0" algn="l" rtl="0">
              <a:lnSpc>
                <a:spcPct val="100000"/>
              </a:lnSpc>
              <a:spcBef>
                <a:spcPts val="0"/>
              </a:spcBef>
              <a:spcAft>
                <a:spcPts val="0"/>
              </a:spcAft>
              <a:buClr>
                <a:schemeClr val="dk1"/>
              </a:buClr>
              <a:buSzPts val="1400"/>
              <a:buFont typeface="Calibri"/>
              <a:buNone/>
            </a:pPr>
            <a:r>
              <a:rPr lang="en-US" dirty="0"/>
              <a:t>Step 7- this piece happens automatically. They will see a small green circle in the place where they put the evidence. Here, they can see that the evidence is on the fish component, therefore supporting that there are fish in the pond.</a:t>
            </a:r>
            <a:endParaRPr dirty="0"/>
          </a:p>
          <a:p>
            <a:pPr marL="0" lvl="0" indent="0" algn="l" rtl="0">
              <a:lnSpc>
                <a:spcPct val="100000"/>
              </a:lnSpc>
              <a:spcBef>
                <a:spcPts val="0"/>
              </a:spcBef>
              <a:spcAft>
                <a:spcPts val="0"/>
              </a:spcAft>
              <a:buClr>
                <a:schemeClr val="dk1"/>
              </a:buClr>
              <a:buSzPts val="1400"/>
              <a:buFont typeface="Calibri"/>
              <a:buNone/>
            </a:pPr>
            <a:r>
              <a:rPr lang="en-US" dirty="0"/>
              <a:t>Explaining a bit more what this evidence link looks like- the evidence link (green circle) contains a number. The number means the order for which the evidence was input into MEME. If they click in the resource library, they will see the number next to the name of the evidence (which is why it’s important that the name describes what it is supposed to describe).</a:t>
            </a:r>
            <a:endParaRPr dirty="0"/>
          </a:p>
          <a:p>
            <a:pPr marL="0" lvl="0" indent="0" algn="l" rtl="0">
              <a:lnSpc>
                <a:spcPct val="100000"/>
              </a:lnSpc>
              <a:spcBef>
                <a:spcPts val="0"/>
              </a:spcBef>
              <a:spcAft>
                <a:spcPts val="0"/>
              </a:spcAft>
              <a:buClr>
                <a:schemeClr val="dk1"/>
              </a:buClr>
              <a:buSzPts val="1400"/>
              <a:buFont typeface="Calibri"/>
              <a:buNone/>
            </a:pPr>
            <a:endParaRPr dirty="0"/>
          </a:p>
          <a:p>
            <a:pPr marL="0" lvl="0" indent="0" algn="l" rtl="0">
              <a:lnSpc>
                <a:spcPct val="100000"/>
              </a:lnSpc>
              <a:spcBef>
                <a:spcPts val="0"/>
              </a:spcBef>
              <a:spcAft>
                <a:spcPts val="0"/>
              </a:spcAft>
              <a:buClr>
                <a:schemeClr val="dk1"/>
              </a:buClr>
              <a:buSzPts val="1400"/>
              <a:buFont typeface="Calibri"/>
              <a:buNone/>
            </a:pPr>
            <a:r>
              <a:rPr lang="en-US" dirty="0"/>
              <a:t>After these steps, they don’t need to do anything. The evidence automatically saves. They will think they need to click “ok” or something like that but they don’t. They can click the arrow up button on the top of the evidence box to minimize the evidence box.</a:t>
            </a:r>
            <a:endParaRPr dirty="0"/>
          </a:p>
        </p:txBody>
      </p:sp>
      <p:sp>
        <p:nvSpPr>
          <p:cNvPr id="189" name="Google Shape;189;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15</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1"/>
              </a:buClr>
              <a:buSzPts val="1200"/>
              <a:buFont typeface="Calibri"/>
              <a:buNone/>
            </a:pPr>
            <a:r>
              <a:rPr lang="en-US" sz="1200" b="1" dirty="0">
                <a:solidFill>
                  <a:schemeClr val="dk1"/>
                </a:solidFill>
                <a:latin typeface="Calibri"/>
                <a:ea typeface="Calibri"/>
                <a:cs typeface="Calibri"/>
                <a:sym typeface="Calibri"/>
              </a:rPr>
              <a:t>Day 2 Outline</a:t>
            </a:r>
            <a:endParaRPr dirty="0"/>
          </a:p>
          <a:p>
            <a:pPr marL="0" lvl="0" indent="0" algn="l" rtl="0">
              <a:lnSpc>
                <a:spcPct val="100000"/>
              </a:lnSpc>
              <a:spcBef>
                <a:spcPts val="0"/>
              </a:spcBef>
              <a:spcAft>
                <a:spcPts val="0"/>
              </a:spcAft>
              <a:buSzPts val="1400"/>
              <a:buNone/>
            </a:pPr>
            <a:r>
              <a:rPr lang="en-US" sz="1200" u="sng" dirty="0">
                <a:solidFill>
                  <a:schemeClr val="dk1"/>
                </a:solidFill>
                <a:latin typeface="Calibri"/>
                <a:ea typeface="Calibri"/>
                <a:cs typeface="Calibri"/>
                <a:sym typeface="Calibri"/>
              </a:rPr>
              <a:t>Goals- </a:t>
            </a:r>
            <a:endParaRPr sz="1200" dirty="0">
              <a:latin typeface="Calibri"/>
              <a:ea typeface="Calibri"/>
              <a:cs typeface="Calibri"/>
              <a:sym typeface="Calibri"/>
            </a:endParaRPr>
          </a:p>
          <a:p>
            <a:pPr marL="0" lvl="0" indent="0" algn="l" rtl="0">
              <a:lnSpc>
                <a:spcPct val="100000"/>
              </a:lnSpc>
              <a:spcBef>
                <a:spcPts val="0"/>
              </a:spcBef>
              <a:spcAft>
                <a:spcPts val="0"/>
              </a:spcAft>
              <a:buSzPts val="1400"/>
              <a:buNone/>
            </a:pPr>
            <a:r>
              <a:rPr lang="en-US" sz="1200" dirty="0">
                <a:latin typeface="Calibri"/>
                <a:ea typeface="Calibri"/>
                <a:cs typeface="Calibri"/>
                <a:sym typeface="Calibri"/>
              </a:rPr>
              <a:t>- Decomposers use up air when eating dead matter (in this case dead algae)</a:t>
            </a:r>
            <a:endParaRPr dirty="0"/>
          </a:p>
          <a:p>
            <a:pPr marL="0" lvl="0" indent="0" algn="l" rtl="0">
              <a:lnSpc>
                <a:spcPct val="100000"/>
              </a:lnSpc>
              <a:spcBef>
                <a:spcPts val="0"/>
              </a:spcBef>
              <a:spcAft>
                <a:spcPts val="0"/>
              </a:spcAft>
              <a:buSzPts val="1400"/>
              <a:buNone/>
            </a:pPr>
            <a:r>
              <a:rPr lang="en-US" sz="1200" dirty="0">
                <a:latin typeface="Calibri"/>
                <a:ea typeface="Calibri"/>
                <a:cs typeface="Calibri"/>
                <a:sym typeface="Calibri"/>
              </a:rPr>
              <a:t>- Decomposers grow and multiply</a:t>
            </a:r>
            <a:endParaRPr dirty="0"/>
          </a:p>
          <a:p>
            <a:pPr marL="0" lvl="0" indent="0" algn="l" rtl="0">
              <a:lnSpc>
                <a:spcPct val="100000"/>
              </a:lnSpc>
              <a:spcBef>
                <a:spcPts val="0"/>
              </a:spcBef>
              <a:spcAft>
                <a:spcPts val="0"/>
              </a:spcAft>
              <a:buSzPts val="1400"/>
              <a:buNone/>
            </a:pPr>
            <a:r>
              <a:rPr lang="en-US" sz="1200" dirty="0">
                <a:latin typeface="Calibri"/>
                <a:ea typeface="Calibri"/>
                <a:cs typeface="Calibri"/>
                <a:sym typeface="Calibri"/>
              </a:rPr>
              <a:t>- Decomposers breathe air just like we do (dissolved air in water decreases)</a:t>
            </a:r>
            <a:endParaRPr sz="1200" dirty="0">
              <a:latin typeface="Calibri"/>
              <a:ea typeface="Calibri"/>
              <a:cs typeface="Calibri"/>
              <a:sym typeface="Calibri"/>
            </a:endParaRPr>
          </a:p>
          <a:p>
            <a:pPr marL="0" lvl="0" indent="0" algn="l" rtl="0">
              <a:lnSpc>
                <a:spcPct val="100000"/>
              </a:lnSpc>
              <a:spcBef>
                <a:spcPts val="0"/>
              </a:spcBef>
              <a:spcAft>
                <a:spcPts val="0"/>
              </a:spcAft>
              <a:buClr>
                <a:schemeClr val="dk1"/>
              </a:buClr>
              <a:buSzPts val="1200"/>
              <a:buFont typeface="Calibri"/>
              <a:buNone/>
            </a:pPr>
            <a:r>
              <a:rPr lang="en-US" sz="1200" u="sng" dirty="0">
                <a:solidFill>
                  <a:schemeClr val="dk1"/>
                </a:solidFill>
                <a:latin typeface="Calibri"/>
                <a:ea typeface="Calibri"/>
                <a:cs typeface="Calibri"/>
                <a:sym typeface="Calibri"/>
              </a:rPr>
              <a:t>Epistemic goals- </a:t>
            </a:r>
            <a:endParaRPr dirty="0"/>
          </a:p>
          <a:p>
            <a:pPr marL="0" lvl="0" indent="0" algn="l" rtl="0">
              <a:lnSpc>
                <a:spcPct val="100000"/>
              </a:lnSpc>
              <a:spcBef>
                <a:spcPts val="0"/>
              </a:spcBef>
              <a:spcAft>
                <a:spcPts val="0"/>
              </a:spcAft>
              <a:buSzPts val="1400"/>
              <a:buNone/>
            </a:pPr>
            <a:r>
              <a:rPr lang="en-US" sz="1200" dirty="0">
                <a:latin typeface="Calibri"/>
                <a:ea typeface="Calibri"/>
                <a:cs typeface="Calibri"/>
                <a:sym typeface="Calibri"/>
              </a:rPr>
              <a:t>- Simulations can be used to test hypotheses.</a:t>
            </a:r>
            <a:endParaRPr dirty="0"/>
          </a:p>
          <a:p>
            <a:pPr marL="0" lvl="0" indent="0" algn="l" rtl="0">
              <a:lnSpc>
                <a:spcPct val="100000"/>
              </a:lnSpc>
              <a:spcBef>
                <a:spcPts val="0"/>
              </a:spcBef>
              <a:spcAft>
                <a:spcPts val="0"/>
              </a:spcAft>
              <a:buSzPts val="1400"/>
              <a:buNone/>
            </a:pPr>
            <a:r>
              <a:rPr lang="en-US" sz="1200" dirty="0">
                <a:latin typeface="Calibri"/>
                <a:ea typeface="Calibri"/>
                <a:cs typeface="Calibri"/>
                <a:sym typeface="Calibri"/>
              </a:rPr>
              <a:t>- Evidence and simulations can be used together to develop and test hypotheses.</a:t>
            </a:r>
            <a:endParaRPr dirty="0"/>
          </a:p>
          <a:p>
            <a:pPr marL="0" lvl="0" indent="0" algn="l" rtl="0">
              <a:lnSpc>
                <a:spcPct val="100000"/>
              </a:lnSpc>
              <a:spcBef>
                <a:spcPts val="0"/>
              </a:spcBef>
              <a:spcAft>
                <a:spcPts val="0"/>
              </a:spcAft>
              <a:buSzPts val="1400"/>
              <a:buNone/>
            </a:pPr>
            <a:r>
              <a:rPr lang="en-US" sz="1200" dirty="0">
                <a:latin typeface="Calibri"/>
                <a:ea typeface="Calibri"/>
                <a:cs typeface="Calibri"/>
                <a:sym typeface="Calibri"/>
              </a:rPr>
              <a:t>- If simulations do not fit the empirical evidence, their assumptions can be changed. </a:t>
            </a:r>
            <a:endParaRPr dirty="0"/>
          </a:p>
          <a:p>
            <a:pPr marL="171450" lvl="0" indent="-171450" algn="l" rtl="0">
              <a:lnSpc>
                <a:spcPct val="100000"/>
              </a:lnSpc>
              <a:spcBef>
                <a:spcPts val="0"/>
              </a:spcBef>
              <a:spcAft>
                <a:spcPts val="0"/>
              </a:spcAft>
              <a:buClr>
                <a:schemeClr val="dk1"/>
              </a:buClr>
              <a:buSzPts val="1200"/>
              <a:buFont typeface="Calibri"/>
              <a:buChar char="-"/>
            </a:pPr>
            <a:r>
              <a:rPr lang="en-US" sz="1200" dirty="0">
                <a:latin typeface="Calibri"/>
                <a:ea typeface="Calibri"/>
                <a:cs typeface="Calibri"/>
                <a:sym typeface="Calibri"/>
              </a:rPr>
              <a:t>Carefully aligning evidence &amp; simulations with models makes models better.</a:t>
            </a:r>
            <a:endParaRPr dirty="0"/>
          </a:p>
          <a:p>
            <a:pPr marL="171450" lvl="0" indent="-171450" algn="l" rtl="0">
              <a:lnSpc>
                <a:spcPct val="100000"/>
              </a:lnSpc>
              <a:spcBef>
                <a:spcPts val="0"/>
              </a:spcBef>
              <a:spcAft>
                <a:spcPts val="0"/>
              </a:spcAft>
              <a:buClr>
                <a:schemeClr val="dk1"/>
              </a:buClr>
              <a:buSzPts val="1200"/>
              <a:buFont typeface="Calibri"/>
              <a:buChar char="-"/>
            </a:pPr>
            <a:r>
              <a:rPr lang="en-US" sz="1200" u="sng" dirty="0">
                <a:latin typeface="Calibri"/>
                <a:ea typeface="Calibri"/>
                <a:cs typeface="Calibri"/>
                <a:sym typeface="Calibri"/>
              </a:rPr>
              <a:t>Materials</a:t>
            </a:r>
            <a:endParaRPr dirty="0"/>
          </a:p>
          <a:p>
            <a:pPr marL="171450" lvl="0" indent="-171450" algn="l" rtl="0">
              <a:lnSpc>
                <a:spcPct val="100000"/>
              </a:lnSpc>
              <a:spcBef>
                <a:spcPts val="0"/>
              </a:spcBef>
              <a:spcAft>
                <a:spcPts val="0"/>
              </a:spcAft>
              <a:buClr>
                <a:schemeClr val="dk1"/>
              </a:buClr>
              <a:buSzPts val="1200"/>
              <a:buFont typeface="Calibri"/>
              <a:buChar char="-"/>
            </a:pPr>
            <a:r>
              <a:rPr lang="en-US" sz="1200" u="none" dirty="0">
                <a:latin typeface="Calibri"/>
                <a:ea typeface="Calibri"/>
                <a:cs typeface="Calibri"/>
                <a:sym typeface="Calibri"/>
              </a:rPr>
              <a:t>Computers- MEME and simulation</a:t>
            </a:r>
            <a:endParaRPr dirty="0"/>
          </a:p>
          <a:p>
            <a:pPr marL="171450" lvl="0" indent="-171450" algn="l" rtl="0">
              <a:lnSpc>
                <a:spcPct val="100000"/>
              </a:lnSpc>
              <a:spcBef>
                <a:spcPts val="0"/>
              </a:spcBef>
              <a:spcAft>
                <a:spcPts val="0"/>
              </a:spcAft>
              <a:buClr>
                <a:schemeClr val="dk1"/>
              </a:buClr>
              <a:buSzPts val="1200"/>
              <a:buFont typeface="Calibri"/>
              <a:buChar char="-"/>
            </a:pPr>
            <a:r>
              <a:rPr lang="en-US" sz="1200" u="none" dirty="0">
                <a:latin typeface="Calibri"/>
                <a:ea typeface="Calibri"/>
                <a:cs typeface="Calibri"/>
                <a:sym typeface="Calibri"/>
              </a:rPr>
              <a:t>Student packet</a:t>
            </a:r>
            <a:endParaRPr sz="1200" u="none" dirty="0">
              <a:latin typeface="Calibri"/>
              <a:ea typeface="Calibri"/>
              <a:cs typeface="Calibri"/>
              <a:sym typeface="Calibri"/>
            </a:endParaRPr>
          </a:p>
          <a:p>
            <a:pPr marL="0" lvl="0" indent="0" algn="l" rtl="0">
              <a:lnSpc>
                <a:spcPct val="100000"/>
              </a:lnSpc>
              <a:spcBef>
                <a:spcPts val="0"/>
              </a:spcBef>
              <a:spcAft>
                <a:spcPts val="0"/>
              </a:spcAft>
              <a:buClr>
                <a:schemeClr val="dk1"/>
              </a:buClr>
              <a:buSzPts val="1400"/>
              <a:buFont typeface="Calibri"/>
              <a:buNone/>
            </a:pPr>
            <a:endParaRPr dirty="0"/>
          </a:p>
        </p:txBody>
      </p:sp>
      <p:sp>
        <p:nvSpPr>
          <p:cNvPr id="92" name="Google Shape;9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87" name="Google Shape;287;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400"/>
              <a:buFont typeface="Calibri"/>
              <a:buNone/>
            </a:pPr>
            <a:endParaRPr lang="en-US" b="1" dirty="0"/>
          </a:p>
          <a:p>
            <a:pPr marL="0" marR="0" lvl="0" indent="0" algn="l" rtl="0">
              <a:lnSpc>
                <a:spcPct val="100000"/>
              </a:lnSpc>
              <a:spcBef>
                <a:spcPts val="0"/>
              </a:spcBef>
              <a:spcAft>
                <a:spcPts val="0"/>
              </a:spcAft>
              <a:buClr>
                <a:schemeClr val="dk1"/>
              </a:buClr>
              <a:buSzPts val="1400"/>
              <a:buFont typeface="Calibri"/>
              <a:buNone/>
            </a:pPr>
            <a:r>
              <a:rPr lang="en-US" b="1" dirty="0"/>
              <a:t>Instruction</a:t>
            </a:r>
            <a:endParaRPr dirty="0"/>
          </a:p>
          <a:p>
            <a:pPr marL="0" marR="0" lvl="0" indent="0" algn="l" rtl="0">
              <a:lnSpc>
                <a:spcPct val="100000"/>
              </a:lnSpc>
              <a:spcBef>
                <a:spcPts val="0"/>
              </a:spcBef>
              <a:spcAft>
                <a:spcPts val="0"/>
              </a:spcAft>
              <a:buClr>
                <a:schemeClr val="dk1"/>
              </a:buClr>
              <a:buSzPts val="1400"/>
              <a:buFont typeface="Calibri"/>
              <a:buNone/>
            </a:pPr>
            <a:endParaRPr b="1" dirty="0"/>
          </a:p>
          <a:p>
            <a:pPr marL="0" marR="0" lvl="0" indent="0" algn="l" rtl="0">
              <a:lnSpc>
                <a:spcPct val="100000"/>
              </a:lnSpc>
              <a:spcBef>
                <a:spcPts val="0"/>
              </a:spcBef>
              <a:spcAft>
                <a:spcPts val="0"/>
              </a:spcAft>
              <a:buClr>
                <a:schemeClr val="dk1"/>
              </a:buClr>
              <a:buSzPts val="1400"/>
              <a:buFont typeface="Calibri"/>
              <a:buNone/>
            </a:pPr>
            <a:r>
              <a:rPr lang="en-US" b="0" dirty="0"/>
              <a:t>Students will answer the Before You Go on the last page of the packet. This is an exploratory question, to see what they know about how simulations are created and what they represent. Some students might say the sims do represent what happens and leave it at that. Other students might say they know because the sim was created to show a concept. Others might say we don’t know because it was created by someone. All answers are acceptable. </a:t>
            </a:r>
            <a:endParaRPr dirty="0"/>
          </a:p>
          <a:p>
            <a:pPr marL="0" marR="0" lvl="0" indent="0" algn="l" rtl="0">
              <a:lnSpc>
                <a:spcPct val="100000"/>
              </a:lnSpc>
              <a:spcBef>
                <a:spcPts val="0"/>
              </a:spcBef>
              <a:spcAft>
                <a:spcPts val="0"/>
              </a:spcAft>
              <a:buClr>
                <a:schemeClr val="dk1"/>
              </a:buClr>
              <a:buSzPts val="1400"/>
              <a:buFont typeface="Calibri"/>
              <a:buNone/>
            </a:pPr>
            <a:endParaRPr b="0" dirty="0"/>
          </a:p>
          <a:p>
            <a:pPr marL="0" marR="0" lvl="0" indent="0" algn="l" rtl="0">
              <a:lnSpc>
                <a:spcPct val="100000"/>
              </a:lnSpc>
              <a:spcBef>
                <a:spcPts val="0"/>
              </a:spcBef>
              <a:spcAft>
                <a:spcPts val="0"/>
              </a:spcAft>
              <a:buClr>
                <a:schemeClr val="dk1"/>
              </a:buClr>
              <a:buSzPts val="1400"/>
              <a:buFont typeface="Calibri"/>
              <a:buNone/>
            </a:pPr>
            <a:r>
              <a:rPr lang="en-US" u="none" dirty="0"/>
              <a:t>Collect packets at end of the lesson.</a:t>
            </a:r>
            <a:endParaRPr u="none" dirty="0"/>
          </a:p>
          <a:p>
            <a:pPr marL="0" marR="0" lvl="0" indent="0" algn="l" rtl="0">
              <a:lnSpc>
                <a:spcPct val="100000"/>
              </a:lnSpc>
              <a:spcBef>
                <a:spcPts val="0"/>
              </a:spcBef>
              <a:spcAft>
                <a:spcPts val="0"/>
              </a:spcAft>
              <a:buClr>
                <a:schemeClr val="dk1"/>
              </a:buClr>
              <a:buSzPts val="1400"/>
              <a:buFont typeface="Calibri"/>
              <a:buNone/>
            </a:pPr>
            <a:endParaRPr b="0" dirty="0"/>
          </a:p>
        </p:txBody>
      </p:sp>
      <p:sp>
        <p:nvSpPr>
          <p:cNvPr id="288" name="Google Shape;288;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r>
              <a:rPr lang="en-US" b="1" dirty="0"/>
              <a:t>Briefly explain aim for fixing the models (5min)== </a:t>
            </a:r>
            <a:r>
              <a:rPr lang="en-US" dirty="0"/>
              <a:t>next two slides explain these points in a bit more detail so don’t spend too much time on this slide</a:t>
            </a:r>
          </a:p>
          <a:p>
            <a:pPr marL="0" lvl="0" indent="0" algn="l" rtl="0">
              <a:lnSpc>
                <a:spcPct val="100000"/>
              </a:lnSpc>
              <a:spcBef>
                <a:spcPts val="0"/>
              </a:spcBef>
              <a:spcAft>
                <a:spcPts val="0"/>
              </a:spcAft>
              <a:buClr>
                <a:schemeClr val="dk1"/>
              </a:buClr>
              <a:buSzPts val="1400"/>
              <a:buFont typeface="Calibri"/>
              <a:buNone/>
            </a:pPr>
            <a:r>
              <a:rPr lang="en-US" dirty="0"/>
              <a:t>Tell students that they will be doing a gallery walk soon and that during this event they will be able to see and comment on (critique) other group’  models. </a:t>
            </a:r>
          </a:p>
          <a:p>
            <a:pPr marL="0" lvl="0" indent="0" algn="l" rtl="0">
              <a:lnSpc>
                <a:spcPct val="100000"/>
              </a:lnSpc>
              <a:spcBef>
                <a:spcPts val="0"/>
              </a:spcBef>
              <a:spcAft>
                <a:spcPts val="0"/>
              </a:spcAft>
              <a:buClr>
                <a:schemeClr val="dk1"/>
              </a:buClr>
              <a:buSzPts val="1400"/>
              <a:buFont typeface="Calibri"/>
              <a:buNone/>
            </a:pPr>
            <a:r>
              <a:rPr lang="en-US" dirty="0"/>
              <a:t>They need to make their models the best they can be for this gallery walk. </a:t>
            </a:r>
          </a:p>
          <a:p>
            <a:pPr marL="0" lvl="0" indent="0" algn="l" rtl="0">
              <a:lnSpc>
                <a:spcPct val="100000"/>
              </a:lnSpc>
              <a:spcBef>
                <a:spcPts val="0"/>
              </a:spcBef>
              <a:spcAft>
                <a:spcPts val="0"/>
              </a:spcAft>
              <a:buClr>
                <a:schemeClr val="dk1"/>
              </a:buClr>
              <a:buSzPts val="1400"/>
              <a:buFont typeface="Calibri"/>
              <a:buNone/>
            </a:pPr>
            <a:r>
              <a:rPr lang="en-US" dirty="0"/>
              <a:t>Towards this aim they need to make sure their models are complete, have evidence to support components and mechanisms, and meet class criteria</a:t>
            </a:r>
            <a:endParaRPr dirty="0"/>
          </a:p>
        </p:txBody>
      </p:sp>
      <p:sp>
        <p:nvSpPr>
          <p:cNvPr id="118" name="Google Shape;118;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r>
              <a:rPr lang="en-US" dirty="0"/>
              <a:t>Tell students that a good way to make sure their models are complete is to go over each resource and evidence and figure out if they provide information about a component or a mechanism that should be added to the model</a:t>
            </a:r>
          </a:p>
          <a:p>
            <a:pPr marL="0" lvl="0" indent="0" algn="l" rtl="0">
              <a:lnSpc>
                <a:spcPct val="100000"/>
              </a:lnSpc>
              <a:spcBef>
                <a:spcPts val="0"/>
              </a:spcBef>
              <a:spcAft>
                <a:spcPts val="0"/>
              </a:spcAft>
              <a:buClr>
                <a:schemeClr val="dk1"/>
              </a:buClr>
              <a:buSzPts val="1400"/>
              <a:buFont typeface="Calibri"/>
              <a:buNone/>
            </a:pPr>
            <a:r>
              <a:rPr lang="en-US" dirty="0"/>
              <a:t>Then they need to add new components and models. Or maybe modify part of a model</a:t>
            </a:r>
          </a:p>
          <a:p>
            <a:pPr marL="0" lvl="0" indent="0" algn="l" rtl="0">
              <a:lnSpc>
                <a:spcPct val="100000"/>
              </a:lnSpc>
              <a:spcBef>
                <a:spcPts val="0"/>
              </a:spcBef>
              <a:spcAft>
                <a:spcPts val="0"/>
              </a:spcAft>
              <a:buClr>
                <a:schemeClr val="dk1"/>
              </a:buClr>
              <a:buSzPts val="1400"/>
              <a:buFont typeface="Calibri"/>
              <a:buNone/>
            </a:pPr>
            <a:r>
              <a:rPr lang="en-US" dirty="0"/>
              <a:t>Remind them that they can also delete evidence </a:t>
            </a:r>
            <a:endParaRPr dirty="0"/>
          </a:p>
        </p:txBody>
      </p:sp>
      <p:sp>
        <p:nvSpPr>
          <p:cNvPr id="118" name="Google Shape;118;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5</a:t>
            </a:fld>
            <a:endParaRPr/>
          </a:p>
        </p:txBody>
      </p:sp>
    </p:spTree>
    <p:extLst>
      <p:ext uri="{BB962C8B-B14F-4D97-AF65-F5344CB8AC3E}">
        <p14:creationId xmlns:p14="http://schemas.microsoft.com/office/powerpoint/2010/main" val="783670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r>
              <a:rPr lang="en-US" b="0" dirty="0"/>
              <a:t>Remind students to describe components and mechanism and provide support for them. They should use the ++ and XX to show how the evidence relates to the models</a:t>
            </a:r>
          </a:p>
          <a:p>
            <a:pPr marL="0" lvl="0" indent="0" algn="l" rtl="0">
              <a:lnSpc>
                <a:spcPct val="100000"/>
              </a:lnSpc>
              <a:spcBef>
                <a:spcPts val="0"/>
              </a:spcBef>
              <a:spcAft>
                <a:spcPts val="0"/>
              </a:spcAft>
              <a:buClr>
                <a:schemeClr val="dk1"/>
              </a:buClr>
              <a:buSzPts val="1400"/>
              <a:buFont typeface="Calibri"/>
              <a:buNone/>
            </a:pPr>
            <a:r>
              <a:rPr lang="en-US" b="0" dirty="0"/>
              <a:t>They should make sure their model explains everything about why the fish died</a:t>
            </a:r>
          </a:p>
          <a:p>
            <a:pPr marL="0" lvl="0" indent="0" algn="l" rtl="0">
              <a:lnSpc>
                <a:spcPct val="100000"/>
              </a:lnSpc>
              <a:spcBef>
                <a:spcPts val="0"/>
              </a:spcBef>
              <a:spcAft>
                <a:spcPts val="0"/>
              </a:spcAft>
              <a:buClr>
                <a:schemeClr val="dk1"/>
              </a:buClr>
              <a:buSzPts val="1400"/>
              <a:buFont typeface="Calibri"/>
              <a:buNone/>
            </a:pPr>
            <a:r>
              <a:rPr lang="en-US" b="0" dirty="0"/>
              <a:t>The model should also meet the class criteria (these should be up and visible in the class).</a:t>
            </a:r>
            <a:endParaRPr dirty="0"/>
          </a:p>
        </p:txBody>
      </p:sp>
      <p:sp>
        <p:nvSpPr>
          <p:cNvPr id="118" name="Google Shape;118;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6</a:t>
            </a:fld>
            <a:endParaRPr/>
          </a:p>
        </p:txBody>
      </p:sp>
    </p:spTree>
    <p:extLst>
      <p:ext uri="{BB962C8B-B14F-4D97-AF65-F5344CB8AC3E}">
        <p14:creationId xmlns:p14="http://schemas.microsoft.com/office/powerpoint/2010/main" val="13683351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7" name="Google Shape;117;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r>
              <a:rPr lang="en-US" dirty="0"/>
              <a:t>Leave this slide up as they work</a:t>
            </a:r>
            <a:endParaRPr dirty="0"/>
          </a:p>
        </p:txBody>
      </p:sp>
      <p:sp>
        <p:nvSpPr>
          <p:cNvPr id="118" name="Google Shape;118;p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7</a:t>
            </a:fld>
            <a:endParaRPr/>
          </a:p>
        </p:txBody>
      </p:sp>
    </p:spTree>
    <p:extLst>
      <p:ext uri="{BB962C8B-B14F-4D97-AF65-F5344CB8AC3E}">
        <p14:creationId xmlns:p14="http://schemas.microsoft.com/office/powerpoint/2010/main" val="4220430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1" name="Google Shape;271;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b="1" dirty="0"/>
              <a:t>If time permits have a 5 min discussion of this question and then have students write their own answers on a sticky notes. </a:t>
            </a:r>
          </a:p>
          <a:p>
            <a:pPr marL="0" lvl="0" indent="0" algn="l" rtl="0">
              <a:lnSpc>
                <a:spcPct val="100000"/>
              </a:lnSpc>
              <a:spcBef>
                <a:spcPts val="0"/>
              </a:spcBef>
              <a:spcAft>
                <a:spcPts val="0"/>
              </a:spcAft>
              <a:buSzPts val="1400"/>
              <a:buNone/>
            </a:pPr>
            <a:endParaRPr lang="en-US" b="1" dirty="0"/>
          </a:p>
          <a:p>
            <a:pPr marL="0" lvl="0" indent="0" algn="l" rtl="0">
              <a:lnSpc>
                <a:spcPct val="100000"/>
              </a:lnSpc>
              <a:spcBef>
                <a:spcPts val="0"/>
              </a:spcBef>
              <a:spcAft>
                <a:spcPts val="0"/>
              </a:spcAft>
              <a:buSzPts val="1400"/>
              <a:buNone/>
            </a:pPr>
            <a:r>
              <a:rPr lang="en-US" b="1" dirty="0"/>
              <a:t>Instructions</a:t>
            </a:r>
            <a:endParaRPr dirty="0"/>
          </a:p>
          <a:p>
            <a:pPr marL="0" lvl="0" indent="0" algn="l" rtl="0">
              <a:lnSpc>
                <a:spcPct val="100000"/>
              </a:lnSpc>
              <a:spcBef>
                <a:spcPts val="0"/>
              </a:spcBef>
              <a:spcAft>
                <a:spcPts val="0"/>
              </a:spcAft>
              <a:buSzPts val="1400"/>
              <a:buNone/>
            </a:pPr>
            <a:r>
              <a:rPr lang="en-US" dirty="0"/>
              <a:t>IF THERE IS TIME: Have a class discussion about whether seeing decomposers in the simulation means that there must be decomposers in the pond.</a:t>
            </a:r>
          </a:p>
        </p:txBody>
      </p:sp>
      <p:sp>
        <p:nvSpPr>
          <p:cNvPr id="272" name="Google Shape;272;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8</a:t>
            </a:fld>
            <a:endParaRPr/>
          </a:p>
        </p:txBody>
      </p:sp>
    </p:spTree>
    <p:extLst>
      <p:ext uri="{BB962C8B-B14F-4D97-AF65-F5344CB8AC3E}">
        <p14:creationId xmlns:p14="http://schemas.microsoft.com/office/powerpoint/2010/main" val="7854075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7" name="Google Shape;127;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r>
              <a:rPr lang="en-US" b="1" dirty="0"/>
              <a:t>Instruction</a:t>
            </a:r>
            <a:endParaRPr dirty="0"/>
          </a:p>
          <a:p>
            <a:pPr marL="0" lvl="0" indent="0" algn="l" rtl="0">
              <a:lnSpc>
                <a:spcPct val="100000"/>
              </a:lnSpc>
              <a:spcBef>
                <a:spcPts val="0"/>
              </a:spcBef>
              <a:spcAft>
                <a:spcPts val="0"/>
              </a:spcAft>
              <a:buClr>
                <a:schemeClr val="dk1"/>
              </a:buClr>
              <a:buSzPts val="1400"/>
              <a:buFont typeface="Calibri"/>
              <a:buNone/>
            </a:pPr>
            <a:r>
              <a:rPr lang="en-US" b="0" dirty="0"/>
              <a:t>Remind students how to add a component by clicking on the purple button and typing the name of the component. Here would be a good time to talk about describing components. For example, for decomposers they can add microscopic here as a detail.</a:t>
            </a:r>
            <a:endParaRPr b="0" dirty="0"/>
          </a:p>
        </p:txBody>
      </p:sp>
      <p:sp>
        <p:nvSpPr>
          <p:cNvPr id="128" name="Google Shape;128;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chemeClr val="dk1"/>
              </a:buClr>
              <a:buSzPts val="1400"/>
              <a:buFont typeface="Calibri"/>
              <a:buNone/>
            </a:pPr>
            <a:fld id="{00000000-1234-1234-1234-123412341234}" type="slidenum">
              <a:rPr lang="en-US"/>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1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18" name="Google Shape;1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7"/>
        <p:cNvGrpSpPr/>
        <p:nvPr/>
      </p:nvGrpSpPr>
      <p:grpSpPr>
        <a:xfrm>
          <a:off x="0" y="0"/>
          <a:ext cx="0" cy="0"/>
          <a:chOff x="0" y="0"/>
          <a:chExt cx="0" cy="0"/>
        </a:xfrm>
      </p:grpSpPr>
      <p:sp>
        <p:nvSpPr>
          <p:cNvPr id="28" name="Google Shape;28;p1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0" name="Google Shape;30;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5"/>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2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g7a7beb8fd0_0_0"/>
          <p:cNvSpPr txBox="1"/>
          <p:nvPr/>
        </p:nvSpPr>
        <p:spPr>
          <a:xfrm>
            <a:off x="642356" y="135471"/>
            <a:ext cx="11144483" cy="6253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2400" u="sng" dirty="0">
                <a:solidFill>
                  <a:schemeClr val="dk1"/>
                </a:solidFill>
                <a:latin typeface="Calibri"/>
                <a:ea typeface="Calibri"/>
                <a:cs typeface="Calibri"/>
                <a:sym typeface="Calibri"/>
              </a:rPr>
              <a:t>Lesson Overview</a:t>
            </a:r>
            <a:endParaRPr sz="2400" u="sng" dirty="0">
              <a:solidFill>
                <a:schemeClr val="dk1"/>
              </a:solidFill>
              <a:latin typeface="Calibri"/>
              <a:ea typeface="Calibri"/>
              <a:cs typeface="Calibri"/>
              <a:sym typeface="Calibri"/>
            </a:endParaRPr>
          </a:p>
          <a:p>
            <a:pPr marL="0" lvl="0" indent="0" algn="l" rtl="0">
              <a:spcBef>
                <a:spcPts val="0"/>
              </a:spcBef>
              <a:spcAft>
                <a:spcPts val="0"/>
              </a:spcAft>
              <a:buClr>
                <a:schemeClr val="dk1"/>
              </a:buClr>
              <a:buSzPts val="1100"/>
              <a:buFont typeface="Arial"/>
              <a:buNone/>
            </a:pPr>
            <a:endParaRPr sz="2400" dirty="0">
              <a:solidFill>
                <a:schemeClr val="dk1"/>
              </a:solidFill>
              <a:latin typeface="Calibri"/>
              <a:ea typeface="Calibri"/>
              <a:cs typeface="Calibri"/>
              <a:sym typeface="Calibri"/>
            </a:endParaRPr>
          </a:p>
          <a:p>
            <a:pPr marL="457200" lvl="0" indent="-381000" algn="l" rtl="0">
              <a:spcBef>
                <a:spcPts val="600"/>
              </a:spcBef>
              <a:spcAft>
                <a:spcPts val="0"/>
              </a:spcAft>
              <a:buClr>
                <a:schemeClr val="dk1"/>
              </a:buClr>
              <a:buSzPts val="2400"/>
              <a:buFont typeface="Calibri"/>
              <a:buAutoNum type="arabicPeriod"/>
            </a:pPr>
            <a:r>
              <a:rPr lang="en-US" sz="2800" dirty="0">
                <a:solidFill>
                  <a:schemeClr val="dk1"/>
                </a:solidFill>
                <a:latin typeface="Calibri"/>
                <a:ea typeface="Calibri"/>
                <a:cs typeface="Calibri"/>
                <a:sym typeface="Calibri"/>
              </a:rPr>
              <a:t>Before You Go  -</a:t>
            </a:r>
            <a:r>
              <a:rPr lang="en-US" sz="2800" dirty="0">
                <a:solidFill>
                  <a:srgbClr val="0070C0"/>
                </a:solidFill>
                <a:latin typeface="Calibri"/>
                <a:ea typeface="Calibri"/>
                <a:cs typeface="Calibri"/>
                <a:sym typeface="Calibri"/>
              </a:rPr>
              <a:t>2 min </a:t>
            </a:r>
          </a:p>
          <a:p>
            <a:pPr marL="457200" lvl="0" indent="-381000" algn="l" rtl="0">
              <a:spcBef>
                <a:spcPts val="600"/>
              </a:spcBef>
              <a:spcAft>
                <a:spcPts val="0"/>
              </a:spcAft>
              <a:buClr>
                <a:schemeClr val="dk1"/>
              </a:buClr>
              <a:buSzPts val="2400"/>
              <a:buFont typeface="Calibri"/>
              <a:buAutoNum type="arabicPeriod"/>
            </a:pPr>
            <a:r>
              <a:rPr lang="en-US" sz="2800" dirty="0">
                <a:solidFill>
                  <a:schemeClr val="dk1"/>
                </a:solidFill>
                <a:latin typeface="Calibri"/>
                <a:ea typeface="Calibri"/>
                <a:cs typeface="Calibri"/>
                <a:sym typeface="Calibri"/>
              </a:rPr>
              <a:t>Go over the 3 slides that tell them how to ready their models for the gallery walk– </a:t>
            </a:r>
            <a:r>
              <a:rPr lang="en-US" sz="2800" dirty="0">
                <a:solidFill>
                  <a:srgbClr val="0070C0"/>
                </a:solidFill>
                <a:latin typeface="Calibri"/>
                <a:ea typeface="Calibri"/>
                <a:cs typeface="Calibri"/>
                <a:sym typeface="Calibri"/>
              </a:rPr>
              <a:t>5 min</a:t>
            </a:r>
            <a:r>
              <a:rPr lang="en-US" sz="2800" dirty="0">
                <a:solidFill>
                  <a:schemeClr val="dk1"/>
                </a:solidFill>
                <a:latin typeface="Calibri"/>
                <a:ea typeface="Calibri"/>
                <a:cs typeface="Calibri"/>
                <a:sym typeface="Calibri"/>
              </a:rPr>
              <a:t> (just review, the last slide can stay up as they work)</a:t>
            </a:r>
          </a:p>
          <a:p>
            <a:pPr marL="457200" lvl="0" indent="-381000" algn="l" rtl="0">
              <a:spcBef>
                <a:spcPts val="600"/>
              </a:spcBef>
              <a:spcAft>
                <a:spcPts val="0"/>
              </a:spcAft>
              <a:buClr>
                <a:schemeClr val="dk1"/>
              </a:buClr>
              <a:buSzPts val="2400"/>
              <a:buFont typeface="Calibri"/>
              <a:buAutoNum type="arabicPeriod"/>
            </a:pPr>
            <a:r>
              <a:rPr lang="en-US" sz="2800" dirty="0">
                <a:solidFill>
                  <a:schemeClr val="dk1"/>
                </a:solidFill>
                <a:latin typeface="Calibri"/>
                <a:ea typeface="Calibri"/>
                <a:cs typeface="Calibri"/>
                <a:sym typeface="Calibri"/>
              </a:rPr>
              <a:t>Update model on MEME  and link to evidence- </a:t>
            </a:r>
            <a:r>
              <a:rPr lang="en-US" sz="2800" dirty="0">
                <a:solidFill>
                  <a:srgbClr val="0070C0"/>
                </a:solidFill>
                <a:latin typeface="Calibri"/>
                <a:ea typeface="Calibri"/>
                <a:cs typeface="Calibri"/>
                <a:sym typeface="Calibri"/>
              </a:rPr>
              <a:t>20 min.</a:t>
            </a:r>
            <a:endParaRPr sz="2800" dirty="0">
              <a:solidFill>
                <a:srgbClr val="0070C0"/>
              </a:solidFill>
              <a:latin typeface="Calibri"/>
              <a:ea typeface="Calibri"/>
              <a:cs typeface="Calibri"/>
              <a:sym typeface="Calibri"/>
            </a:endParaRPr>
          </a:p>
          <a:p>
            <a:pPr marL="457200" lvl="0" indent="-381000" algn="l" rtl="0">
              <a:spcBef>
                <a:spcPts val="600"/>
              </a:spcBef>
              <a:spcAft>
                <a:spcPts val="0"/>
              </a:spcAft>
              <a:buClr>
                <a:schemeClr val="dk1"/>
              </a:buClr>
              <a:buSzPts val="2400"/>
              <a:buFont typeface="Calibri"/>
              <a:buAutoNum type="arabicPeriod"/>
            </a:pPr>
            <a:r>
              <a:rPr lang="en-US" sz="2800" dirty="0">
                <a:solidFill>
                  <a:schemeClr val="dk1"/>
                </a:solidFill>
                <a:latin typeface="Calibri"/>
                <a:ea typeface="Calibri"/>
                <a:cs typeface="Calibri"/>
                <a:sym typeface="Calibri"/>
              </a:rPr>
              <a:t>Evidence discussion (</a:t>
            </a:r>
            <a:r>
              <a:rPr lang="en-US" sz="2800" dirty="0">
                <a:solidFill>
                  <a:schemeClr val="accent6">
                    <a:lumMod val="75000"/>
                  </a:schemeClr>
                </a:solidFill>
                <a:latin typeface="Calibri"/>
                <a:ea typeface="Calibri"/>
                <a:cs typeface="Calibri"/>
                <a:sym typeface="Calibri"/>
              </a:rPr>
              <a:t>if time permits</a:t>
            </a:r>
            <a:r>
              <a:rPr lang="en-US" sz="2800" dirty="0">
                <a:solidFill>
                  <a:schemeClr val="dk1"/>
                </a:solidFill>
                <a:latin typeface="Calibri"/>
                <a:ea typeface="Calibri"/>
                <a:cs typeface="Calibri"/>
                <a:sym typeface="Calibri"/>
              </a:rPr>
              <a:t>)- if we see something in the simulation does this mean it must be in the pond? Discuss briefly. See what ideas they have. The aim here is to get them to argue, not necessarily to resolve this.  However, theoretically one would need actual evidence (data) from the pond to show that the pond really behaves  like simulations </a:t>
            </a:r>
            <a:r>
              <a:rPr lang="en-US" sz="2800" dirty="0">
                <a:solidFill>
                  <a:srgbClr val="0070C0"/>
                </a:solidFill>
                <a:latin typeface="Calibri"/>
                <a:ea typeface="Calibri"/>
                <a:cs typeface="Calibri"/>
                <a:sym typeface="Calibri"/>
              </a:rPr>
              <a:t>8min</a:t>
            </a:r>
          </a:p>
          <a:p>
            <a:pPr marL="457200" lvl="0" indent="0" algn="l" rtl="0">
              <a:spcBef>
                <a:spcPts val="600"/>
              </a:spcBef>
              <a:spcAft>
                <a:spcPts val="0"/>
              </a:spcAft>
              <a:buNone/>
            </a:pPr>
            <a:r>
              <a:rPr lang="en-US" sz="2800" dirty="0">
                <a:solidFill>
                  <a:schemeClr val="dk1"/>
                </a:solidFill>
                <a:latin typeface="Calibri"/>
                <a:ea typeface="Calibri"/>
                <a:cs typeface="Calibri"/>
                <a:sym typeface="Calibri"/>
              </a:rPr>
              <a:t>Total time- 35 mins</a:t>
            </a:r>
            <a:endParaRPr sz="2800" dirty="0">
              <a:solidFill>
                <a:schemeClr val="dk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5"/>
          <p:cNvSpPr txBox="1"/>
          <p:nvPr/>
        </p:nvSpPr>
        <p:spPr>
          <a:xfrm>
            <a:off x="3636301" y="325755"/>
            <a:ext cx="70317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Calibri"/>
                <a:ea typeface="Calibri"/>
                <a:cs typeface="Calibri"/>
                <a:sym typeface="Calibri"/>
              </a:rPr>
              <a:t>MEME: Review</a:t>
            </a:r>
            <a:endParaRPr sz="4400" b="0" i="0" u="none" strike="noStrike" cap="none">
              <a:solidFill>
                <a:srgbClr val="FF0000"/>
              </a:solidFill>
              <a:latin typeface="Stardos Stencil"/>
              <a:ea typeface="Stardos Stencil"/>
              <a:cs typeface="Stardos Stencil"/>
              <a:sym typeface="Stardos Stencil"/>
            </a:endParaRPr>
          </a:p>
        </p:txBody>
      </p:sp>
      <p:sp>
        <p:nvSpPr>
          <p:cNvPr id="131" name="Google Shape;131;p5"/>
          <p:cNvSpPr txBox="1"/>
          <p:nvPr/>
        </p:nvSpPr>
        <p:spPr>
          <a:xfrm>
            <a:off x="1740001" y="1215609"/>
            <a:ext cx="8470800" cy="286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000000"/>
                </a:solidFill>
                <a:latin typeface="Arial"/>
                <a:ea typeface="Arial"/>
                <a:cs typeface="Arial"/>
                <a:sym typeface="Arial"/>
              </a:rPr>
              <a:t>To add a component click on the purple + button:</a:t>
            </a:r>
            <a:endParaRPr sz="3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r>
              <a:rPr lang="en-US" sz="3600" b="0" i="0" u="none" strike="noStrike" cap="none">
                <a:solidFill>
                  <a:srgbClr val="000000"/>
                </a:solidFill>
                <a:latin typeface="Arial"/>
                <a:ea typeface="Arial"/>
                <a:cs typeface="Arial"/>
                <a:sym typeface="Arial"/>
              </a:rPr>
              <a:t>Type the name of component and click create:</a:t>
            </a:r>
            <a:endParaRPr sz="3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000000"/>
              </a:solidFill>
              <a:latin typeface="Arial"/>
              <a:ea typeface="Arial"/>
              <a:cs typeface="Arial"/>
              <a:sym typeface="Arial"/>
            </a:endParaRPr>
          </a:p>
        </p:txBody>
      </p:sp>
      <p:sp>
        <p:nvSpPr>
          <p:cNvPr id="132" name="Google Shape;132;p5"/>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pic>
        <p:nvPicPr>
          <p:cNvPr id="133" name="Google Shape;133;p5"/>
          <p:cNvPicPr preferRelativeResize="0"/>
          <p:nvPr/>
        </p:nvPicPr>
        <p:blipFill rotWithShape="1">
          <a:blip r:embed="rId3">
            <a:alphaModFix/>
          </a:blip>
          <a:srcRect/>
          <a:stretch/>
        </p:blipFill>
        <p:spPr>
          <a:xfrm>
            <a:off x="1524001" y="0"/>
            <a:ext cx="1863751" cy="1103900"/>
          </a:xfrm>
          <a:prstGeom prst="rect">
            <a:avLst/>
          </a:prstGeom>
          <a:noFill/>
          <a:ln w="57150" cap="flat" cmpd="sng">
            <a:solidFill>
              <a:srgbClr val="B2A0C7"/>
            </a:solidFill>
            <a:prstDash val="solid"/>
            <a:round/>
            <a:headEnd type="none" w="sm" len="sm"/>
            <a:tailEnd type="none" w="sm" len="sm"/>
          </a:ln>
        </p:spPr>
      </p:pic>
      <p:pic>
        <p:nvPicPr>
          <p:cNvPr id="134" name="Google Shape;134;p5"/>
          <p:cNvPicPr preferRelativeResize="0"/>
          <p:nvPr/>
        </p:nvPicPr>
        <p:blipFill rotWithShape="1">
          <a:blip r:embed="rId4">
            <a:alphaModFix/>
          </a:blip>
          <a:srcRect/>
          <a:stretch/>
        </p:blipFill>
        <p:spPr>
          <a:xfrm>
            <a:off x="3860424" y="1847827"/>
            <a:ext cx="4028222" cy="2230075"/>
          </a:xfrm>
          <a:prstGeom prst="rect">
            <a:avLst/>
          </a:prstGeom>
          <a:noFill/>
          <a:ln>
            <a:noFill/>
          </a:ln>
        </p:spPr>
      </p:pic>
      <p:pic>
        <p:nvPicPr>
          <p:cNvPr id="135" name="Google Shape;135;p5"/>
          <p:cNvPicPr preferRelativeResize="0"/>
          <p:nvPr/>
        </p:nvPicPr>
        <p:blipFill rotWithShape="1">
          <a:blip r:embed="rId5">
            <a:alphaModFix/>
          </a:blip>
          <a:srcRect/>
          <a:stretch/>
        </p:blipFill>
        <p:spPr>
          <a:xfrm>
            <a:off x="3991313" y="4608828"/>
            <a:ext cx="3766450" cy="19165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6"/>
          <p:cNvSpPr txBox="1"/>
          <p:nvPr/>
        </p:nvSpPr>
        <p:spPr>
          <a:xfrm>
            <a:off x="3636301" y="325755"/>
            <a:ext cx="70317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Calibri"/>
                <a:ea typeface="Calibri"/>
                <a:cs typeface="Calibri"/>
                <a:sym typeface="Calibri"/>
              </a:rPr>
              <a:t>MEME: Review</a:t>
            </a:r>
            <a:endParaRPr sz="4400" b="0" i="0" u="none" strike="noStrike" cap="none">
              <a:solidFill>
                <a:srgbClr val="FF0000"/>
              </a:solidFill>
              <a:latin typeface="Stardos Stencil"/>
              <a:ea typeface="Stardos Stencil"/>
              <a:cs typeface="Stardos Stencil"/>
              <a:sym typeface="Stardos Stencil"/>
            </a:endParaRPr>
          </a:p>
        </p:txBody>
      </p:sp>
      <p:sp>
        <p:nvSpPr>
          <p:cNvPr id="142" name="Google Shape;142;p6"/>
          <p:cNvSpPr txBox="1"/>
          <p:nvPr/>
        </p:nvSpPr>
        <p:spPr>
          <a:xfrm>
            <a:off x="1740000" y="1215600"/>
            <a:ext cx="8928000" cy="286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rgbClr val="000000"/>
                </a:solidFill>
                <a:latin typeface="Arial"/>
                <a:ea typeface="Arial"/>
                <a:cs typeface="Arial"/>
                <a:sym typeface="Arial"/>
              </a:rPr>
              <a:t>To add a mechanism, click on the orange + button:</a:t>
            </a:r>
            <a:endParaRPr sz="36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rgbClr val="000000"/>
                </a:solidFill>
                <a:latin typeface="Arial"/>
                <a:ea typeface="Arial"/>
                <a:cs typeface="Arial"/>
                <a:sym typeface="Arial"/>
              </a:rPr>
              <a:t>Then select target (where mechanism going from and to) and label the mechanism.</a:t>
            </a:r>
            <a:endParaRPr sz="36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Arial"/>
              <a:ea typeface="Arial"/>
              <a:cs typeface="Arial"/>
              <a:sym typeface="Arial"/>
            </a:endParaRPr>
          </a:p>
        </p:txBody>
      </p:sp>
      <p:sp>
        <p:nvSpPr>
          <p:cNvPr id="143" name="Google Shape;143;p6"/>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11</a:t>
            </a:fld>
            <a:endParaRPr/>
          </a:p>
        </p:txBody>
      </p:sp>
      <p:sp>
        <p:nvSpPr>
          <p:cNvPr id="144" name="Google Shape;144;p6"/>
          <p:cNvSpPr/>
          <p:nvPr/>
        </p:nvSpPr>
        <p:spPr>
          <a:xfrm>
            <a:off x="2493775" y="2248925"/>
            <a:ext cx="1863600" cy="5532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6"/>
          <p:cNvSpPr/>
          <p:nvPr/>
        </p:nvSpPr>
        <p:spPr>
          <a:xfrm>
            <a:off x="3907650" y="5661700"/>
            <a:ext cx="1863600" cy="553200"/>
          </a:xfrm>
          <a:prstGeom prst="righ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46" name="Google Shape;146;p6"/>
          <p:cNvPicPr preferRelativeResize="0"/>
          <p:nvPr/>
        </p:nvPicPr>
        <p:blipFill rotWithShape="1">
          <a:blip r:embed="rId3">
            <a:alphaModFix/>
          </a:blip>
          <a:srcRect/>
          <a:stretch/>
        </p:blipFill>
        <p:spPr>
          <a:xfrm>
            <a:off x="1524001" y="0"/>
            <a:ext cx="1863751" cy="1103900"/>
          </a:xfrm>
          <a:prstGeom prst="rect">
            <a:avLst/>
          </a:prstGeom>
          <a:noFill/>
          <a:ln w="57150" cap="flat" cmpd="sng">
            <a:solidFill>
              <a:srgbClr val="B2A0C7"/>
            </a:solidFill>
            <a:prstDash val="solid"/>
            <a:round/>
            <a:headEnd type="none" w="sm" len="sm"/>
            <a:tailEnd type="none" w="sm" len="sm"/>
          </a:ln>
        </p:spPr>
      </p:pic>
      <p:pic>
        <p:nvPicPr>
          <p:cNvPr id="147" name="Google Shape;147;p6"/>
          <p:cNvPicPr preferRelativeResize="0"/>
          <p:nvPr/>
        </p:nvPicPr>
        <p:blipFill rotWithShape="1">
          <a:blip r:embed="rId4">
            <a:alphaModFix/>
          </a:blip>
          <a:srcRect/>
          <a:stretch/>
        </p:blipFill>
        <p:spPr>
          <a:xfrm>
            <a:off x="4357375" y="1874900"/>
            <a:ext cx="3166820" cy="1554100"/>
          </a:xfrm>
          <a:prstGeom prst="rect">
            <a:avLst/>
          </a:prstGeom>
          <a:noFill/>
          <a:ln w="9525" cap="flat" cmpd="sng">
            <a:solidFill>
              <a:schemeClr val="accent2"/>
            </a:solidFill>
            <a:prstDash val="solid"/>
            <a:round/>
            <a:headEnd type="none" w="sm" len="sm"/>
            <a:tailEnd type="none" w="sm" len="sm"/>
          </a:ln>
        </p:spPr>
      </p:pic>
      <p:pic>
        <p:nvPicPr>
          <p:cNvPr id="148" name="Google Shape;148;p6"/>
          <p:cNvPicPr preferRelativeResize="0"/>
          <p:nvPr/>
        </p:nvPicPr>
        <p:blipFill rotWithShape="1">
          <a:blip r:embed="rId5">
            <a:alphaModFix/>
          </a:blip>
          <a:srcRect/>
          <a:stretch/>
        </p:blipFill>
        <p:spPr>
          <a:xfrm>
            <a:off x="5771250" y="4609834"/>
            <a:ext cx="3871372" cy="197364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7"/>
          <p:cNvSpPr txBox="1"/>
          <p:nvPr/>
        </p:nvSpPr>
        <p:spPr>
          <a:xfrm>
            <a:off x="3410269" y="719150"/>
            <a:ext cx="70317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800" b="1" i="0" u="none" strike="noStrike" cap="none" dirty="0">
                <a:solidFill>
                  <a:schemeClr val="dk2"/>
                </a:solidFill>
                <a:latin typeface="Calibri"/>
                <a:ea typeface="Calibri"/>
                <a:cs typeface="Calibri"/>
                <a:sym typeface="Calibri"/>
              </a:rPr>
              <a:t>MEME: Link Evidence</a:t>
            </a:r>
            <a:endParaRPr sz="4800" b="0" i="0" u="none" strike="noStrike" cap="none" dirty="0">
              <a:solidFill>
                <a:srgbClr val="FF0000"/>
              </a:solidFill>
              <a:latin typeface="Stardos Stencil"/>
              <a:ea typeface="Stardos Stencil"/>
              <a:cs typeface="Stardos Stencil"/>
              <a:sym typeface="Stardos Stencil"/>
            </a:endParaRPr>
          </a:p>
        </p:txBody>
      </p:sp>
      <p:sp>
        <p:nvSpPr>
          <p:cNvPr id="155" name="Google Shape;155;p7"/>
          <p:cNvSpPr txBox="1"/>
          <p:nvPr/>
        </p:nvSpPr>
        <p:spPr>
          <a:xfrm>
            <a:off x="1860601" y="2410559"/>
            <a:ext cx="8470800" cy="286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rgbClr val="000000"/>
                </a:solidFill>
                <a:latin typeface="Arial"/>
                <a:ea typeface="Arial"/>
                <a:cs typeface="Arial"/>
                <a:sym typeface="Arial"/>
              </a:rPr>
              <a:t>Now, let’s look at how we can make our model stronger by linking evidence to the components and mechanisms.</a:t>
            </a:r>
            <a:endParaRPr sz="36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rgbClr val="000000"/>
                </a:solidFill>
                <a:latin typeface="Arial"/>
                <a:ea typeface="Arial"/>
                <a:cs typeface="Arial"/>
                <a:sym typeface="Arial"/>
              </a:rPr>
              <a:t>See next slide for instructions...</a:t>
            </a:r>
            <a:endParaRPr sz="3600" b="0" i="0" u="none" strike="noStrike" cap="none" dirty="0">
              <a:solidFill>
                <a:srgbClr val="000000"/>
              </a:solidFill>
              <a:latin typeface="Arial"/>
              <a:ea typeface="Arial"/>
              <a:cs typeface="Arial"/>
              <a:sym typeface="Arial"/>
            </a:endParaRPr>
          </a:p>
        </p:txBody>
      </p:sp>
      <p:sp>
        <p:nvSpPr>
          <p:cNvPr id="156" name="Google Shape;156;p7"/>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12</a:t>
            </a:fld>
            <a:endParaRPr/>
          </a:p>
        </p:txBody>
      </p:sp>
      <p:pic>
        <p:nvPicPr>
          <p:cNvPr id="157" name="Google Shape;157;p7"/>
          <p:cNvPicPr preferRelativeResize="0"/>
          <p:nvPr/>
        </p:nvPicPr>
        <p:blipFill rotWithShape="1">
          <a:blip r:embed="rId3">
            <a:alphaModFix/>
          </a:blip>
          <a:srcRect/>
          <a:stretch/>
        </p:blipFill>
        <p:spPr>
          <a:xfrm>
            <a:off x="0" y="0"/>
            <a:ext cx="1863751" cy="1103900"/>
          </a:xfrm>
          <a:prstGeom prst="rect">
            <a:avLst/>
          </a:prstGeom>
          <a:noFill/>
          <a:ln w="57150" cap="flat" cmpd="sng">
            <a:solidFill>
              <a:srgbClr val="B2A0C7"/>
            </a:solidFill>
            <a:prstDash val="solid"/>
            <a:round/>
            <a:headEnd type="none" w="sm" len="sm"/>
            <a:tailEnd type="none" w="sm" len="sm"/>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8"/>
          <p:cNvSpPr txBox="1"/>
          <p:nvPr/>
        </p:nvSpPr>
        <p:spPr>
          <a:xfrm>
            <a:off x="3636301" y="325755"/>
            <a:ext cx="70317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Calibri"/>
                <a:ea typeface="Calibri"/>
                <a:cs typeface="Calibri"/>
                <a:sym typeface="Calibri"/>
              </a:rPr>
              <a:t>MEME: Link Evidence</a:t>
            </a:r>
            <a:endParaRPr sz="4400" b="0" i="0" u="none" strike="noStrike" cap="none">
              <a:solidFill>
                <a:srgbClr val="FF0000"/>
              </a:solidFill>
              <a:latin typeface="Stardos Stencil"/>
              <a:ea typeface="Stardos Stencil"/>
              <a:cs typeface="Stardos Stencil"/>
              <a:sym typeface="Stardos Stencil"/>
            </a:endParaRPr>
          </a:p>
        </p:txBody>
      </p:sp>
      <p:sp>
        <p:nvSpPr>
          <p:cNvPr id="164" name="Google Shape;164;p8"/>
          <p:cNvSpPr txBox="1"/>
          <p:nvPr/>
        </p:nvSpPr>
        <p:spPr>
          <a:xfrm>
            <a:off x="1740001" y="1215609"/>
            <a:ext cx="8470800" cy="286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1" i="0" u="none" strike="noStrike" cap="none">
                <a:solidFill>
                  <a:srgbClr val="000000"/>
                </a:solidFill>
                <a:latin typeface="Arial"/>
                <a:ea typeface="Arial"/>
                <a:cs typeface="Arial"/>
                <a:sym typeface="Arial"/>
              </a:rPr>
              <a:t>Step 1</a:t>
            </a:r>
            <a:r>
              <a:rPr lang="en-US" sz="3000" b="0" i="0" u="none" strike="noStrike" cap="none">
                <a:solidFill>
                  <a:srgbClr val="000000"/>
                </a:solidFill>
                <a:latin typeface="Arial"/>
                <a:ea typeface="Arial"/>
                <a:cs typeface="Arial"/>
                <a:sym typeface="Arial"/>
              </a:rPr>
              <a:t>: Click on the </a:t>
            </a:r>
            <a:endParaRPr sz="3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rgbClr val="000000"/>
                </a:solidFill>
                <a:latin typeface="Arial"/>
                <a:ea typeface="Arial"/>
                <a:cs typeface="Arial"/>
                <a:sym typeface="Arial"/>
              </a:rPr>
              <a:t>resource</a:t>
            </a:r>
            <a:endParaRPr sz="3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rgbClr val="000000"/>
                </a:solidFill>
                <a:latin typeface="Arial"/>
                <a:ea typeface="Arial"/>
                <a:cs typeface="Arial"/>
                <a:sym typeface="Arial"/>
              </a:rPr>
              <a:t>(green box) that you </a:t>
            </a:r>
            <a:endParaRPr sz="3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rgbClr val="000000"/>
                </a:solidFill>
                <a:latin typeface="Arial"/>
                <a:ea typeface="Arial"/>
                <a:cs typeface="Arial"/>
                <a:sym typeface="Arial"/>
              </a:rPr>
              <a:t>want to add evidence</a:t>
            </a:r>
            <a:endParaRPr sz="30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rgbClr val="000000"/>
                </a:solidFill>
                <a:latin typeface="Arial"/>
                <a:ea typeface="Arial"/>
                <a:cs typeface="Arial"/>
                <a:sym typeface="Arial"/>
              </a:rPr>
              <a:t> to</a:t>
            </a:r>
            <a:endParaRPr sz="3000" b="0" i="0" u="none" strike="noStrike" cap="none">
              <a:solidFill>
                <a:srgbClr val="000000"/>
              </a:solidFill>
              <a:latin typeface="Arial"/>
              <a:ea typeface="Arial"/>
              <a:cs typeface="Arial"/>
              <a:sym typeface="Arial"/>
            </a:endParaRPr>
          </a:p>
        </p:txBody>
      </p:sp>
      <p:sp>
        <p:nvSpPr>
          <p:cNvPr id="165" name="Google Shape;165;p8"/>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13</a:t>
            </a:fld>
            <a:endParaRPr/>
          </a:p>
        </p:txBody>
      </p:sp>
      <p:pic>
        <p:nvPicPr>
          <p:cNvPr id="166" name="Google Shape;166;p8"/>
          <p:cNvPicPr preferRelativeResize="0"/>
          <p:nvPr/>
        </p:nvPicPr>
        <p:blipFill rotWithShape="1">
          <a:blip r:embed="rId3">
            <a:alphaModFix/>
          </a:blip>
          <a:srcRect/>
          <a:stretch/>
        </p:blipFill>
        <p:spPr>
          <a:xfrm>
            <a:off x="1524001" y="-100900"/>
            <a:ext cx="1863751" cy="1103900"/>
          </a:xfrm>
          <a:prstGeom prst="rect">
            <a:avLst/>
          </a:prstGeom>
          <a:noFill/>
          <a:ln w="57150" cap="flat" cmpd="sng">
            <a:solidFill>
              <a:srgbClr val="B2A0C7"/>
            </a:solidFill>
            <a:prstDash val="solid"/>
            <a:round/>
            <a:headEnd type="none" w="sm" len="sm"/>
            <a:tailEnd type="none" w="sm" len="sm"/>
          </a:ln>
        </p:spPr>
      </p:pic>
      <p:pic>
        <p:nvPicPr>
          <p:cNvPr id="167" name="Google Shape;167;p8"/>
          <p:cNvPicPr preferRelativeResize="0"/>
          <p:nvPr/>
        </p:nvPicPr>
        <p:blipFill rotWithShape="1">
          <a:blip r:embed="rId4">
            <a:alphaModFix/>
          </a:blip>
          <a:srcRect/>
          <a:stretch/>
        </p:blipFill>
        <p:spPr>
          <a:xfrm>
            <a:off x="6250326" y="1312359"/>
            <a:ext cx="3960469" cy="2475294"/>
          </a:xfrm>
          <a:prstGeom prst="rect">
            <a:avLst/>
          </a:prstGeom>
          <a:noFill/>
          <a:ln>
            <a:noFill/>
          </a:ln>
        </p:spPr>
      </p:pic>
      <p:sp>
        <p:nvSpPr>
          <p:cNvPr id="168" name="Google Shape;168;p8"/>
          <p:cNvSpPr txBox="1"/>
          <p:nvPr/>
        </p:nvSpPr>
        <p:spPr>
          <a:xfrm>
            <a:off x="5768175" y="4198250"/>
            <a:ext cx="4287600" cy="2414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1" i="0" u="none" strike="noStrike" cap="none">
                <a:solidFill>
                  <a:srgbClr val="000000"/>
                </a:solidFill>
                <a:latin typeface="Calibri"/>
                <a:ea typeface="Calibri"/>
                <a:cs typeface="Calibri"/>
                <a:sym typeface="Calibri"/>
              </a:rPr>
              <a:t>Step 2:</a:t>
            </a:r>
            <a:r>
              <a:rPr lang="en-US" sz="3000" b="0" i="0" u="none" strike="noStrike" cap="none">
                <a:solidFill>
                  <a:srgbClr val="000000"/>
                </a:solidFill>
                <a:latin typeface="Calibri"/>
                <a:ea typeface="Calibri"/>
                <a:cs typeface="Calibri"/>
                <a:sym typeface="Calibri"/>
              </a:rPr>
              <a:t> Click on create evidence</a:t>
            </a:r>
            <a:endParaRPr sz="3000" b="0" i="0" u="none" strike="noStrike" cap="none">
              <a:solidFill>
                <a:srgbClr val="000000"/>
              </a:solidFill>
              <a:latin typeface="Calibri"/>
              <a:ea typeface="Calibri"/>
              <a:cs typeface="Calibri"/>
              <a:sym typeface="Calibri"/>
            </a:endParaRPr>
          </a:p>
        </p:txBody>
      </p:sp>
      <p:sp>
        <p:nvSpPr>
          <p:cNvPr id="169" name="Google Shape;169;p8"/>
          <p:cNvSpPr/>
          <p:nvPr/>
        </p:nvSpPr>
        <p:spPr>
          <a:xfrm>
            <a:off x="10055775" y="2103325"/>
            <a:ext cx="533100" cy="118500"/>
          </a:xfrm>
          <a:prstGeom prst="lef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p8"/>
          <p:cNvSpPr/>
          <p:nvPr/>
        </p:nvSpPr>
        <p:spPr>
          <a:xfrm>
            <a:off x="5499000" y="5153800"/>
            <a:ext cx="2547600" cy="177900"/>
          </a:xfrm>
          <a:prstGeom prst="lef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71" name="Google Shape;171;p8"/>
          <p:cNvPicPr preferRelativeResize="0"/>
          <p:nvPr/>
        </p:nvPicPr>
        <p:blipFill rotWithShape="1">
          <a:blip r:embed="rId5">
            <a:alphaModFix/>
          </a:blip>
          <a:srcRect/>
          <a:stretch/>
        </p:blipFill>
        <p:spPr>
          <a:xfrm>
            <a:off x="2120821" y="4610088"/>
            <a:ext cx="3378182" cy="211136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9"/>
          <p:cNvSpPr txBox="1"/>
          <p:nvPr/>
        </p:nvSpPr>
        <p:spPr>
          <a:xfrm>
            <a:off x="3636301" y="325755"/>
            <a:ext cx="70317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Calibri"/>
                <a:ea typeface="Calibri"/>
                <a:cs typeface="Calibri"/>
                <a:sym typeface="Calibri"/>
              </a:rPr>
              <a:t>MEME: Link Evidence</a:t>
            </a:r>
            <a:endParaRPr sz="4400" b="0" i="0" u="none" strike="noStrike" cap="none">
              <a:solidFill>
                <a:srgbClr val="FF0000"/>
              </a:solidFill>
              <a:latin typeface="Stardos Stencil"/>
              <a:ea typeface="Stardos Stencil"/>
              <a:cs typeface="Stardos Stencil"/>
              <a:sym typeface="Stardos Stencil"/>
            </a:endParaRPr>
          </a:p>
        </p:txBody>
      </p:sp>
      <p:sp>
        <p:nvSpPr>
          <p:cNvPr id="178" name="Google Shape;178;p9"/>
          <p:cNvSpPr txBox="1"/>
          <p:nvPr/>
        </p:nvSpPr>
        <p:spPr>
          <a:xfrm>
            <a:off x="1740001" y="1215609"/>
            <a:ext cx="8470800" cy="286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1" i="0" u="none" strike="noStrike" cap="none">
                <a:solidFill>
                  <a:srgbClr val="000000"/>
                </a:solidFill>
                <a:latin typeface="Arial"/>
                <a:ea typeface="Arial"/>
                <a:cs typeface="Arial"/>
                <a:sym typeface="Arial"/>
              </a:rPr>
              <a:t>Step 3</a:t>
            </a:r>
            <a:r>
              <a:rPr lang="en-US" sz="3000" b="0" i="0" u="none" strike="noStrike" cap="none">
                <a:solidFill>
                  <a:srgbClr val="000000"/>
                </a:solidFill>
                <a:latin typeface="Arial"/>
                <a:ea typeface="Arial"/>
                <a:cs typeface="Arial"/>
                <a:sym typeface="Arial"/>
              </a:rPr>
              <a:t>: </a:t>
            </a:r>
            <a:r>
              <a:rPr lang="en-US" sz="3000" b="0" i="0" u="none" strike="noStrike" cap="none">
                <a:solidFill>
                  <a:schemeClr val="dk1"/>
                </a:solidFill>
                <a:latin typeface="Calibri"/>
                <a:ea typeface="Calibri"/>
                <a:cs typeface="Calibri"/>
                <a:sym typeface="Calibri"/>
              </a:rPr>
              <a:t>Name the</a:t>
            </a:r>
            <a:endParaRPr sz="3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chemeClr val="dk1"/>
                </a:solidFill>
                <a:latin typeface="Calibri"/>
                <a:ea typeface="Calibri"/>
                <a:cs typeface="Calibri"/>
                <a:sym typeface="Calibri"/>
              </a:rPr>
              <a:t>evidence. For </a:t>
            </a:r>
            <a:endParaRPr sz="3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chemeClr val="dk1"/>
                </a:solidFill>
                <a:latin typeface="Calibri"/>
                <a:ea typeface="Calibri"/>
                <a:cs typeface="Calibri"/>
                <a:sym typeface="Calibri"/>
              </a:rPr>
              <a:t>example, </a:t>
            </a:r>
            <a:r>
              <a:rPr lang="en-US" sz="3000" b="0" i="1" u="none" strike="noStrike" cap="none">
                <a:solidFill>
                  <a:schemeClr val="dk1"/>
                </a:solidFill>
                <a:latin typeface="Calibri"/>
                <a:ea typeface="Calibri"/>
                <a:cs typeface="Calibri"/>
                <a:sym typeface="Calibri"/>
              </a:rPr>
              <a:t>sim shows </a:t>
            </a:r>
            <a:endParaRPr sz="3000" b="0" i="1"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3000"/>
              <a:buFont typeface="Arial"/>
              <a:buNone/>
            </a:pPr>
            <a:r>
              <a:rPr lang="en-US" sz="3000" b="0" i="1" u="none" strike="noStrike" cap="none">
                <a:solidFill>
                  <a:schemeClr val="dk1"/>
                </a:solidFill>
                <a:latin typeface="Calibri"/>
                <a:ea typeface="Calibri"/>
                <a:cs typeface="Calibri"/>
                <a:sym typeface="Calibri"/>
              </a:rPr>
              <a:t>fish in pond.</a:t>
            </a:r>
            <a:endParaRPr sz="3000" b="0" i="0" u="none" strike="noStrike" cap="none">
              <a:solidFill>
                <a:schemeClr val="dk1"/>
              </a:solidFill>
              <a:latin typeface="Calibri"/>
              <a:ea typeface="Calibri"/>
              <a:cs typeface="Calibri"/>
              <a:sym typeface="Calibri"/>
            </a:endParaRPr>
          </a:p>
        </p:txBody>
      </p:sp>
      <p:sp>
        <p:nvSpPr>
          <p:cNvPr id="179" name="Google Shape;179;p9"/>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14</a:t>
            </a:fld>
            <a:endParaRPr/>
          </a:p>
        </p:txBody>
      </p:sp>
      <p:pic>
        <p:nvPicPr>
          <p:cNvPr id="180" name="Google Shape;180;p9"/>
          <p:cNvPicPr preferRelativeResize="0"/>
          <p:nvPr/>
        </p:nvPicPr>
        <p:blipFill rotWithShape="1">
          <a:blip r:embed="rId3">
            <a:alphaModFix/>
          </a:blip>
          <a:srcRect/>
          <a:stretch/>
        </p:blipFill>
        <p:spPr>
          <a:xfrm>
            <a:off x="1524001" y="-100900"/>
            <a:ext cx="1863751" cy="1103900"/>
          </a:xfrm>
          <a:prstGeom prst="rect">
            <a:avLst/>
          </a:prstGeom>
          <a:noFill/>
          <a:ln w="57150" cap="flat" cmpd="sng">
            <a:solidFill>
              <a:srgbClr val="B2A0C7"/>
            </a:solidFill>
            <a:prstDash val="solid"/>
            <a:round/>
            <a:headEnd type="none" w="sm" len="sm"/>
            <a:tailEnd type="none" w="sm" len="sm"/>
          </a:ln>
        </p:spPr>
      </p:pic>
      <p:sp>
        <p:nvSpPr>
          <p:cNvPr id="181" name="Google Shape;181;p9"/>
          <p:cNvSpPr txBox="1"/>
          <p:nvPr/>
        </p:nvSpPr>
        <p:spPr>
          <a:xfrm>
            <a:off x="6209400" y="4132575"/>
            <a:ext cx="4458600" cy="2310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1" i="0" u="none" strike="noStrike" cap="none">
                <a:solidFill>
                  <a:srgbClr val="000000"/>
                </a:solidFill>
                <a:latin typeface="Calibri"/>
                <a:ea typeface="Calibri"/>
                <a:cs typeface="Calibri"/>
                <a:sym typeface="Calibri"/>
              </a:rPr>
              <a:t>Step 4: </a:t>
            </a:r>
            <a:r>
              <a:rPr lang="en-US" sz="3000" b="0" i="0" u="none" strike="noStrike" cap="none">
                <a:solidFill>
                  <a:schemeClr val="dk1"/>
                </a:solidFill>
                <a:latin typeface="Calibri"/>
                <a:ea typeface="Calibri"/>
                <a:cs typeface="Calibri"/>
                <a:sym typeface="Calibri"/>
              </a:rPr>
              <a:t>Now we want to set target. Think: what does     the evidence support?</a:t>
            </a:r>
            <a:r>
              <a:rPr lang="en-US" sz="3000" b="0" i="1" u="none" strike="noStrike" cap="none">
                <a:solidFill>
                  <a:srgbClr val="000000"/>
                </a:solidFill>
                <a:latin typeface="Calibri"/>
                <a:ea typeface="Calibri"/>
                <a:cs typeface="Calibri"/>
                <a:sym typeface="Calibri"/>
              </a:rPr>
              <a:t> </a:t>
            </a:r>
            <a:r>
              <a:rPr lang="en-US" sz="3000" b="0" i="0" u="none" strike="noStrike" cap="none">
                <a:solidFill>
                  <a:schemeClr val="dk1"/>
                </a:solidFill>
                <a:latin typeface="Calibri"/>
                <a:ea typeface="Calibri"/>
                <a:cs typeface="Calibri"/>
                <a:sym typeface="Calibri"/>
              </a:rPr>
              <a:t>Click on “set target”</a:t>
            </a:r>
            <a:endParaRPr sz="3000" b="0" i="0" u="none" strike="noStrike" cap="none">
              <a:solidFill>
                <a:srgbClr val="000000"/>
              </a:solidFill>
              <a:latin typeface="Calibri"/>
              <a:ea typeface="Calibri"/>
              <a:cs typeface="Calibri"/>
              <a:sym typeface="Calibri"/>
            </a:endParaRPr>
          </a:p>
        </p:txBody>
      </p:sp>
      <p:sp>
        <p:nvSpPr>
          <p:cNvPr id="182" name="Google Shape;182;p9"/>
          <p:cNvSpPr/>
          <p:nvPr/>
        </p:nvSpPr>
        <p:spPr>
          <a:xfrm>
            <a:off x="9779825" y="2028900"/>
            <a:ext cx="567900" cy="266700"/>
          </a:xfrm>
          <a:prstGeom prst="lef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 name="Google Shape;183;p9"/>
          <p:cNvSpPr/>
          <p:nvPr/>
        </p:nvSpPr>
        <p:spPr>
          <a:xfrm rot="2081413">
            <a:off x="5622308" y="5442761"/>
            <a:ext cx="1101137" cy="266713"/>
          </a:xfrm>
          <a:prstGeom prst="left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184" name="Google Shape;184;p9"/>
          <p:cNvPicPr preferRelativeResize="0"/>
          <p:nvPr/>
        </p:nvPicPr>
        <p:blipFill rotWithShape="1">
          <a:blip r:embed="rId4">
            <a:alphaModFix/>
          </a:blip>
          <a:srcRect/>
          <a:stretch/>
        </p:blipFill>
        <p:spPr>
          <a:xfrm>
            <a:off x="5832470" y="1095250"/>
            <a:ext cx="3947354" cy="2467100"/>
          </a:xfrm>
          <a:prstGeom prst="rect">
            <a:avLst/>
          </a:prstGeom>
          <a:noFill/>
          <a:ln>
            <a:noFill/>
          </a:ln>
        </p:spPr>
      </p:pic>
      <p:pic>
        <p:nvPicPr>
          <p:cNvPr id="185" name="Google Shape;185;p9"/>
          <p:cNvPicPr preferRelativeResize="0"/>
          <p:nvPr/>
        </p:nvPicPr>
        <p:blipFill rotWithShape="1">
          <a:blip r:embed="rId5">
            <a:alphaModFix/>
          </a:blip>
          <a:srcRect/>
          <a:stretch/>
        </p:blipFill>
        <p:spPr>
          <a:xfrm>
            <a:off x="1923926" y="4097859"/>
            <a:ext cx="3808077" cy="2380048"/>
          </a:xfrm>
          <a:prstGeom prst="rect">
            <a:avLst/>
          </a:prstGeom>
          <a:noFill/>
          <a:ln w="9525" cap="flat" cmpd="sng">
            <a:solidFill>
              <a:schemeClr val="dk2"/>
            </a:solidFill>
            <a:prstDash val="solid"/>
            <a:round/>
            <a:headEnd type="none" w="sm" len="sm"/>
            <a:tailEnd type="none" w="sm" len="sm"/>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10"/>
          <p:cNvSpPr txBox="1"/>
          <p:nvPr/>
        </p:nvSpPr>
        <p:spPr>
          <a:xfrm>
            <a:off x="3636301" y="325755"/>
            <a:ext cx="7031700"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a:solidFill>
                  <a:schemeClr val="dk2"/>
                </a:solidFill>
                <a:latin typeface="Calibri"/>
                <a:ea typeface="Calibri"/>
                <a:cs typeface="Calibri"/>
                <a:sym typeface="Calibri"/>
              </a:rPr>
              <a:t>MEME: Link Evidence</a:t>
            </a:r>
            <a:endParaRPr sz="4400" b="0" i="0" u="none" strike="noStrike" cap="none">
              <a:solidFill>
                <a:srgbClr val="FF0000"/>
              </a:solidFill>
              <a:latin typeface="Stardos Stencil"/>
              <a:ea typeface="Stardos Stencil"/>
              <a:cs typeface="Stardos Stencil"/>
              <a:sym typeface="Stardos Stencil"/>
            </a:endParaRPr>
          </a:p>
        </p:txBody>
      </p:sp>
      <p:sp>
        <p:nvSpPr>
          <p:cNvPr id="192" name="Google Shape;192;p10"/>
          <p:cNvSpPr txBox="1"/>
          <p:nvPr/>
        </p:nvSpPr>
        <p:spPr>
          <a:xfrm>
            <a:off x="1594401" y="1215609"/>
            <a:ext cx="8470800" cy="286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1" i="0" u="none" strike="noStrike" cap="none">
                <a:solidFill>
                  <a:srgbClr val="000000"/>
                </a:solidFill>
                <a:latin typeface="Arial"/>
                <a:ea typeface="Arial"/>
                <a:cs typeface="Arial"/>
                <a:sym typeface="Arial"/>
              </a:rPr>
              <a:t>Step 5:</a:t>
            </a:r>
            <a:r>
              <a:rPr lang="en-US" sz="3000" b="0" i="0" u="none" strike="noStrike" cap="none">
                <a:solidFill>
                  <a:srgbClr val="000000"/>
                </a:solidFill>
                <a:latin typeface="Arial"/>
                <a:ea typeface="Arial"/>
                <a:cs typeface="Arial"/>
                <a:sym typeface="Arial"/>
              </a:rPr>
              <a:t> </a:t>
            </a:r>
            <a:r>
              <a:rPr lang="en-US" sz="3000" b="0" i="0" u="none" strike="noStrike" cap="none">
                <a:solidFill>
                  <a:schemeClr val="dk1"/>
                </a:solidFill>
                <a:latin typeface="Calibri"/>
                <a:ea typeface="Calibri"/>
                <a:cs typeface="Calibri"/>
                <a:sym typeface="Calibri"/>
              </a:rPr>
              <a:t>See the instruction</a:t>
            </a:r>
            <a:endParaRPr sz="3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chemeClr val="dk1"/>
                </a:solidFill>
                <a:latin typeface="Calibri"/>
                <a:ea typeface="Calibri"/>
                <a:cs typeface="Calibri"/>
                <a:sym typeface="Calibri"/>
              </a:rPr>
              <a:t> to “click on target”</a:t>
            </a:r>
            <a:endParaRPr sz="3000" b="0" i="0" u="none" strike="noStrike" cap="none">
              <a:solidFill>
                <a:srgbClr val="000000"/>
              </a:solidFill>
              <a:latin typeface="Arial"/>
              <a:ea typeface="Arial"/>
              <a:cs typeface="Arial"/>
              <a:sym typeface="Arial"/>
            </a:endParaRPr>
          </a:p>
        </p:txBody>
      </p:sp>
      <p:sp>
        <p:nvSpPr>
          <p:cNvPr id="193" name="Google Shape;193;p10"/>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15</a:t>
            </a:fld>
            <a:endParaRPr/>
          </a:p>
        </p:txBody>
      </p:sp>
      <p:pic>
        <p:nvPicPr>
          <p:cNvPr id="194" name="Google Shape;194;p10"/>
          <p:cNvPicPr preferRelativeResize="0"/>
          <p:nvPr/>
        </p:nvPicPr>
        <p:blipFill rotWithShape="1">
          <a:blip r:embed="rId3">
            <a:alphaModFix/>
          </a:blip>
          <a:srcRect/>
          <a:stretch/>
        </p:blipFill>
        <p:spPr>
          <a:xfrm>
            <a:off x="1524001" y="-100900"/>
            <a:ext cx="1863751" cy="1103900"/>
          </a:xfrm>
          <a:prstGeom prst="rect">
            <a:avLst/>
          </a:prstGeom>
          <a:noFill/>
          <a:ln w="57150" cap="flat" cmpd="sng">
            <a:solidFill>
              <a:srgbClr val="B2A0C7"/>
            </a:solidFill>
            <a:prstDash val="solid"/>
            <a:round/>
            <a:headEnd type="none" w="sm" len="sm"/>
            <a:tailEnd type="none" w="sm" len="sm"/>
          </a:ln>
        </p:spPr>
      </p:pic>
      <p:sp>
        <p:nvSpPr>
          <p:cNvPr id="195" name="Google Shape;195;p10"/>
          <p:cNvSpPr txBox="1"/>
          <p:nvPr/>
        </p:nvSpPr>
        <p:spPr>
          <a:xfrm>
            <a:off x="5310850" y="3387763"/>
            <a:ext cx="4168200" cy="2475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1" i="0" u="none" strike="noStrike" cap="none">
                <a:solidFill>
                  <a:srgbClr val="000000"/>
                </a:solidFill>
                <a:latin typeface="Calibri"/>
                <a:ea typeface="Calibri"/>
                <a:cs typeface="Calibri"/>
                <a:sym typeface="Calibri"/>
              </a:rPr>
              <a:t>Step 6: </a:t>
            </a:r>
            <a:r>
              <a:rPr lang="en-US" sz="3000" b="0" i="0" u="none" strike="noStrike" cap="none">
                <a:solidFill>
                  <a:schemeClr val="dk1"/>
                </a:solidFill>
                <a:latin typeface="Calibri"/>
                <a:ea typeface="Calibri"/>
                <a:cs typeface="Calibri"/>
                <a:sym typeface="Calibri"/>
              </a:rPr>
              <a:t>Select the target, which is a component or mechanism. </a:t>
            </a:r>
            <a:endParaRPr sz="3000" b="0" i="0" u="none" strike="noStrike" cap="none">
              <a:solidFill>
                <a:srgbClr val="000000"/>
              </a:solidFill>
              <a:latin typeface="Calibri"/>
              <a:ea typeface="Calibri"/>
              <a:cs typeface="Calibri"/>
              <a:sym typeface="Calibri"/>
            </a:endParaRPr>
          </a:p>
        </p:txBody>
      </p:sp>
      <p:pic>
        <p:nvPicPr>
          <p:cNvPr id="196" name="Google Shape;196;p10"/>
          <p:cNvPicPr preferRelativeResize="0"/>
          <p:nvPr/>
        </p:nvPicPr>
        <p:blipFill rotWithShape="1">
          <a:blip r:embed="rId4">
            <a:alphaModFix/>
          </a:blip>
          <a:srcRect/>
          <a:stretch/>
        </p:blipFill>
        <p:spPr>
          <a:xfrm>
            <a:off x="6361500" y="1248900"/>
            <a:ext cx="3422202" cy="2138876"/>
          </a:xfrm>
          <a:prstGeom prst="rect">
            <a:avLst/>
          </a:prstGeom>
          <a:noFill/>
          <a:ln>
            <a:noFill/>
          </a:ln>
        </p:spPr>
      </p:pic>
      <p:pic>
        <p:nvPicPr>
          <p:cNvPr id="197" name="Google Shape;197;p10"/>
          <p:cNvPicPr preferRelativeResize="0"/>
          <p:nvPr/>
        </p:nvPicPr>
        <p:blipFill rotWithShape="1">
          <a:blip r:embed="rId5">
            <a:alphaModFix/>
          </a:blip>
          <a:srcRect/>
          <a:stretch/>
        </p:blipFill>
        <p:spPr>
          <a:xfrm>
            <a:off x="1888650" y="3387775"/>
            <a:ext cx="3422202" cy="2138876"/>
          </a:xfrm>
          <a:prstGeom prst="rect">
            <a:avLst/>
          </a:prstGeom>
          <a:noFill/>
          <a:ln>
            <a:noFill/>
          </a:ln>
        </p:spPr>
      </p:pic>
      <p:sp>
        <p:nvSpPr>
          <p:cNvPr id="198" name="Google Shape;198;p10"/>
          <p:cNvSpPr/>
          <p:nvPr/>
        </p:nvSpPr>
        <p:spPr>
          <a:xfrm>
            <a:off x="7242650" y="2135788"/>
            <a:ext cx="1659900" cy="365100"/>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99" name="Google Shape;199;p10"/>
          <p:cNvSpPr/>
          <p:nvPr/>
        </p:nvSpPr>
        <p:spPr>
          <a:xfrm>
            <a:off x="3051750" y="2431625"/>
            <a:ext cx="336000" cy="1412400"/>
          </a:xfrm>
          <a:prstGeom prst="downArrow">
            <a:avLst>
              <a:gd name="adj1" fmla="val 50000"/>
              <a:gd name="adj2" fmla="val 50000"/>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00" name="Google Shape;200;p10"/>
          <p:cNvPicPr preferRelativeResize="0"/>
          <p:nvPr/>
        </p:nvPicPr>
        <p:blipFill rotWithShape="1">
          <a:blip r:embed="rId6">
            <a:alphaModFix/>
          </a:blip>
          <a:srcRect/>
          <a:stretch/>
        </p:blipFill>
        <p:spPr>
          <a:xfrm>
            <a:off x="7697650" y="4663151"/>
            <a:ext cx="2969150" cy="2285975"/>
          </a:xfrm>
          <a:prstGeom prst="rect">
            <a:avLst/>
          </a:prstGeom>
          <a:noFill/>
          <a:ln>
            <a:noFill/>
          </a:ln>
        </p:spPr>
      </p:pic>
      <p:sp>
        <p:nvSpPr>
          <p:cNvPr id="201" name="Google Shape;201;p10"/>
          <p:cNvSpPr txBox="1"/>
          <p:nvPr/>
        </p:nvSpPr>
        <p:spPr>
          <a:xfrm>
            <a:off x="1888650" y="5664025"/>
            <a:ext cx="7338600" cy="8562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chemeClr val="dk1"/>
                </a:solidFill>
                <a:latin typeface="Calibri"/>
                <a:ea typeface="Calibri"/>
                <a:cs typeface="Calibri"/>
                <a:sym typeface="Calibri"/>
              </a:rPr>
              <a:t>Now see the evidence number and </a:t>
            </a:r>
            <a:endParaRPr sz="30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3000"/>
              <a:buFont typeface="Arial"/>
              <a:buNone/>
            </a:pPr>
            <a:r>
              <a:rPr lang="en-US" sz="3000" b="0" i="0" u="none" strike="noStrike" cap="none">
                <a:solidFill>
                  <a:schemeClr val="dk1"/>
                </a:solidFill>
                <a:latin typeface="Calibri"/>
                <a:ea typeface="Calibri"/>
                <a:cs typeface="Calibri"/>
                <a:sym typeface="Calibri"/>
              </a:rPr>
              <a:t>location in the green circle</a:t>
            </a:r>
            <a:endParaRPr sz="3000" b="0" i="0" u="none" strike="noStrike" cap="none">
              <a:solidFill>
                <a:schemeClr val="dk1"/>
              </a:solidFill>
              <a:latin typeface="Calibri"/>
              <a:ea typeface="Calibri"/>
              <a:cs typeface="Calibri"/>
              <a:sym typeface="Calibri"/>
            </a:endParaRPr>
          </a:p>
        </p:txBody>
      </p:sp>
      <p:sp>
        <p:nvSpPr>
          <p:cNvPr id="202" name="Google Shape;202;p10"/>
          <p:cNvSpPr/>
          <p:nvPr/>
        </p:nvSpPr>
        <p:spPr>
          <a:xfrm rot="-1249581">
            <a:off x="7628052" y="5708247"/>
            <a:ext cx="1659744" cy="364998"/>
          </a:xfrm>
          <a:prstGeom prst="rightArrow">
            <a:avLst>
              <a:gd name="adj1" fmla="val 50000"/>
              <a:gd name="adj2" fmla="val 50000"/>
            </a:avLst>
          </a:prstGeom>
          <a:solidFill>
            <a:srgbClr val="FF0000"/>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
          <p:cNvSpPr txBox="1">
            <a:spLocks noGrp="1"/>
          </p:cNvSpPr>
          <p:nvPr>
            <p:ph type="title"/>
          </p:nvPr>
        </p:nvSpPr>
        <p:spPr>
          <a:xfrm>
            <a:off x="2246313" y="4406901"/>
            <a:ext cx="7772400" cy="1362075"/>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dk1"/>
              </a:buClr>
              <a:buSzPts val="6000"/>
              <a:buFont typeface="Calibri"/>
              <a:buNone/>
            </a:pPr>
            <a:r>
              <a:rPr lang="en-US" dirty="0"/>
              <a:t>LESSON 1 - DAY 3</a:t>
            </a:r>
            <a:endParaRPr dirty="0"/>
          </a:p>
        </p:txBody>
      </p:sp>
      <p:sp>
        <p:nvSpPr>
          <p:cNvPr id="95" name="Google Shape;95;p1"/>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15"/>
          <p:cNvSpPr txBox="1">
            <a:spLocks noGrp="1"/>
          </p:cNvSpPr>
          <p:nvPr>
            <p:ph type="title"/>
          </p:nvPr>
        </p:nvSpPr>
        <p:spPr>
          <a:xfrm>
            <a:off x="3231934" y="763940"/>
            <a:ext cx="8229600"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rgbClr val="800000"/>
              </a:buClr>
              <a:buSzPts val="4000"/>
              <a:buFont typeface="Calibri"/>
              <a:buNone/>
            </a:pPr>
            <a:r>
              <a:rPr lang="en-US" sz="4000" b="1" dirty="0">
                <a:solidFill>
                  <a:srgbClr val="800000"/>
                </a:solidFill>
              </a:rPr>
              <a:t>BEFORE YOU GO</a:t>
            </a:r>
            <a:endParaRPr dirty="0"/>
          </a:p>
        </p:txBody>
      </p:sp>
      <p:sp>
        <p:nvSpPr>
          <p:cNvPr id="291" name="Google Shape;291;p15"/>
          <p:cNvSpPr txBox="1">
            <a:spLocks noGrp="1"/>
          </p:cNvSpPr>
          <p:nvPr>
            <p:ph type="body" idx="1"/>
          </p:nvPr>
        </p:nvSpPr>
        <p:spPr>
          <a:xfrm>
            <a:off x="5593584" y="1584170"/>
            <a:ext cx="4717800" cy="4526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None/>
            </a:pPr>
            <a:endParaRPr u="sng" dirty="0">
              <a:latin typeface="Arial"/>
              <a:ea typeface="Arial"/>
              <a:cs typeface="Arial"/>
              <a:sym typeface="Arial"/>
            </a:endParaRPr>
          </a:p>
          <a:p>
            <a:pPr marL="0" lvl="0" indent="0" algn="l" rtl="0">
              <a:lnSpc>
                <a:spcPct val="100000"/>
              </a:lnSpc>
              <a:spcBef>
                <a:spcPts val="0"/>
              </a:spcBef>
              <a:spcAft>
                <a:spcPts val="0"/>
              </a:spcAft>
              <a:buClr>
                <a:schemeClr val="dk1"/>
              </a:buClr>
              <a:buSzPts val="1100"/>
              <a:buNone/>
            </a:pPr>
            <a:r>
              <a:rPr lang="en-US" dirty="0">
                <a:latin typeface="Arial"/>
                <a:ea typeface="Arial"/>
                <a:cs typeface="Arial"/>
                <a:sym typeface="Arial"/>
              </a:rPr>
              <a:t>We have worked with simulations in this lesson.</a:t>
            </a:r>
            <a:endParaRPr dirty="0"/>
          </a:p>
          <a:p>
            <a:pPr marL="0" lvl="0" indent="0" algn="l" rtl="0">
              <a:lnSpc>
                <a:spcPct val="100000"/>
              </a:lnSpc>
              <a:spcBef>
                <a:spcPts val="0"/>
              </a:spcBef>
              <a:spcAft>
                <a:spcPts val="0"/>
              </a:spcAft>
              <a:buClr>
                <a:schemeClr val="dk1"/>
              </a:buClr>
              <a:buSzPts val="1100"/>
              <a:buNone/>
            </a:pPr>
            <a:r>
              <a:rPr lang="en-US" dirty="0">
                <a:latin typeface="Arial"/>
                <a:ea typeface="Arial"/>
                <a:cs typeface="Arial"/>
                <a:sym typeface="Arial"/>
              </a:rPr>
              <a:t>How do you know if what a simulation shows is really what happens in a pond?</a:t>
            </a:r>
            <a:endParaRPr dirty="0"/>
          </a:p>
          <a:p>
            <a:pPr marL="0" lvl="0" indent="0" algn="l" rtl="0">
              <a:lnSpc>
                <a:spcPct val="100000"/>
              </a:lnSpc>
              <a:spcBef>
                <a:spcPts val="640"/>
              </a:spcBef>
              <a:spcAft>
                <a:spcPts val="0"/>
              </a:spcAft>
              <a:buClr>
                <a:srgbClr val="366092"/>
              </a:buClr>
              <a:buSzPts val="3200"/>
              <a:buNone/>
            </a:pPr>
            <a:endParaRPr u="sng" dirty="0"/>
          </a:p>
          <a:p>
            <a:pPr marL="0" lvl="0" indent="0" algn="l" rtl="0">
              <a:lnSpc>
                <a:spcPct val="100000"/>
              </a:lnSpc>
              <a:spcBef>
                <a:spcPts val="640"/>
              </a:spcBef>
              <a:spcAft>
                <a:spcPts val="0"/>
              </a:spcAft>
              <a:buClr>
                <a:srgbClr val="366092"/>
              </a:buClr>
              <a:buSzPts val="3200"/>
              <a:buNone/>
            </a:pPr>
            <a:endParaRPr u="sng" dirty="0"/>
          </a:p>
        </p:txBody>
      </p:sp>
      <p:sp>
        <p:nvSpPr>
          <p:cNvPr id="292" name="Google Shape;292;p15"/>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3</a:t>
            </a:fld>
            <a:endParaRPr/>
          </a:p>
        </p:txBody>
      </p:sp>
      <p:sp>
        <p:nvSpPr>
          <p:cNvPr id="293" name="Google Shape;293;p15"/>
          <p:cNvSpPr/>
          <p:nvPr/>
        </p:nvSpPr>
        <p:spPr>
          <a:xfrm>
            <a:off x="1721778" y="698270"/>
            <a:ext cx="3298500" cy="5412000"/>
          </a:xfrm>
          <a:prstGeom prst="roundRect">
            <a:avLst>
              <a:gd name="adj" fmla="val 16667"/>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dirty="0">
                <a:solidFill>
                  <a:schemeClr val="lt1"/>
                </a:solidFill>
                <a:latin typeface="Calibri"/>
                <a:ea typeface="Calibri"/>
                <a:cs typeface="Calibri"/>
                <a:sym typeface="Calibri"/>
              </a:rPr>
              <a:t>Answer the </a:t>
            </a:r>
            <a:r>
              <a:rPr lang="en-US" sz="2800" b="1" i="0" u="sng" strike="noStrike" cap="none" dirty="0">
                <a:solidFill>
                  <a:schemeClr val="lt1"/>
                </a:solidFill>
                <a:latin typeface="Calibri"/>
                <a:ea typeface="Calibri"/>
                <a:cs typeface="Calibri"/>
                <a:sym typeface="Calibri"/>
              </a:rPr>
              <a:t>BEFORE YOU GO </a:t>
            </a:r>
            <a:r>
              <a:rPr lang="en-US" sz="2800" b="0" i="0" u="none" strike="noStrike" cap="none" dirty="0">
                <a:solidFill>
                  <a:schemeClr val="lt1"/>
                </a:solidFill>
                <a:latin typeface="Calibri"/>
                <a:ea typeface="Calibri"/>
                <a:cs typeface="Calibri"/>
                <a:sym typeface="Calibri"/>
              </a:rPr>
              <a:t> question at the end of your handout.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800" b="0" i="0" u="none" strike="noStrike" cap="none" dirty="0">
              <a:solidFill>
                <a:schemeClr val="lt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4"/>
          <p:cNvSpPr txBox="1"/>
          <p:nvPr/>
        </p:nvSpPr>
        <p:spPr>
          <a:xfrm>
            <a:off x="2106202" y="325755"/>
            <a:ext cx="9637159"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dirty="0">
                <a:solidFill>
                  <a:schemeClr val="dk2"/>
                </a:solidFill>
                <a:latin typeface="Calibri"/>
                <a:ea typeface="Calibri"/>
                <a:cs typeface="Calibri"/>
                <a:sym typeface="Calibri"/>
              </a:rPr>
              <a:t>Getting Ready for the Gallery Walk!</a:t>
            </a:r>
            <a:endParaRPr sz="4400" b="0" i="0" u="none" strike="noStrike" cap="none" dirty="0">
              <a:solidFill>
                <a:srgbClr val="FF0000"/>
              </a:solidFill>
              <a:latin typeface="Stardos Stencil"/>
              <a:ea typeface="Stardos Stencil"/>
              <a:cs typeface="Stardos Stencil"/>
              <a:sym typeface="Stardos Stencil"/>
            </a:endParaRPr>
          </a:p>
        </p:txBody>
      </p:sp>
      <p:sp>
        <p:nvSpPr>
          <p:cNvPr id="121" name="Google Shape;121;p4"/>
          <p:cNvSpPr txBox="1"/>
          <p:nvPr/>
        </p:nvSpPr>
        <p:spPr>
          <a:xfrm>
            <a:off x="216577" y="1312355"/>
            <a:ext cx="11609717" cy="2862300"/>
          </a:xfrm>
          <a:prstGeom prst="rect">
            <a:avLst/>
          </a:prstGeom>
          <a:noFill/>
          <a:ln>
            <a:noFill/>
          </a:ln>
        </p:spPr>
        <p:txBody>
          <a:bodyPr spcFirstLastPara="1" wrap="square" lIns="91425" tIns="45700" rIns="91425" bIns="45700" anchor="t" anchorCtr="0">
            <a:noAutofit/>
          </a:bodyPr>
          <a:lstStyle/>
          <a:p>
            <a:pPr marR="0" lvl="0" algn="l" rtl="0">
              <a:lnSpc>
                <a:spcPct val="100000"/>
              </a:lnSpc>
              <a:spcBef>
                <a:spcPts val="1200"/>
              </a:spcBef>
              <a:spcAft>
                <a:spcPts val="600"/>
              </a:spcAft>
              <a:buClr>
                <a:srgbClr val="000000"/>
              </a:buClr>
              <a:buSzPts val="3600"/>
            </a:pPr>
            <a:r>
              <a:rPr lang="en-US" sz="3200" b="0" i="0" u="none" strike="noStrike" cap="none" dirty="0">
                <a:solidFill>
                  <a:srgbClr val="000000"/>
                </a:solidFill>
                <a:latin typeface="Arial"/>
                <a:ea typeface="Arial"/>
                <a:cs typeface="Arial"/>
                <a:sym typeface="Arial"/>
              </a:rPr>
              <a:t>Soon we will have a gallery walk and groups will be able to see and critique other groups’ models!</a:t>
            </a:r>
          </a:p>
          <a:p>
            <a:pPr marR="0" lvl="0" algn="l" rtl="0">
              <a:lnSpc>
                <a:spcPct val="100000"/>
              </a:lnSpc>
              <a:spcBef>
                <a:spcPts val="1200"/>
              </a:spcBef>
              <a:spcAft>
                <a:spcPts val="600"/>
              </a:spcAft>
              <a:buClr>
                <a:srgbClr val="000000"/>
              </a:buClr>
              <a:buSzPts val="3600"/>
            </a:pPr>
            <a:r>
              <a:rPr lang="en-US" sz="3200" dirty="0"/>
              <a:t>You have time today to prepare your model for the gallery walk:</a:t>
            </a:r>
            <a:endParaRPr lang="en-US" sz="32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Arial"/>
              <a:ea typeface="Arial"/>
              <a:cs typeface="Arial"/>
              <a:sym typeface="Arial"/>
            </a:endParaRPr>
          </a:p>
        </p:txBody>
      </p:sp>
      <p:sp>
        <p:nvSpPr>
          <p:cNvPr id="122" name="Google Shape;122;p4"/>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4</a:t>
            </a:fld>
            <a:endParaRPr dirty="0"/>
          </a:p>
        </p:txBody>
      </p:sp>
      <p:pic>
        <p:nvPicPr>
          <p:cNvPr id="123" name="Google Shape;123;p4"/>
          <p:cNvPicPr preferRelativeResize="0"/>
          <p:nvPr/>
        </p:nvPicPr>
        <p:blipFill rotWithShape="1">
          <a:blip r:embed="rId3">
            <a:alphaModFix/>
          </a:blip>
          <a:srcRect/>
          <a:stretch/>
        </p:blipFill>
        <p:spPr>
          <a:xfrm>
            <a:off x="1" y="51532"/>
            <a:ext cx="1674688" cy="991918"/>
          </a:xfrm>
          <a:prstGeom prst="rect">
            <a:avLst/>
          </a:prstGeom>
          <a:noFill/>
          <a:ln w="57150" cap="flat" cmpd="sng">
            <a:solidFill>
              <a:srgbClr val="B2A0C7"/>
            </a:solidFill>
            <a:prstDash val="solid"/>
            <a:round/>
            <a:headEnd type="none" w="sm" len="sm"/>
            <a:tailEnd type="none" w="sm" len="sm"/>
          </a:ln>
        </p:spPr>
      </p:pic>
      <p:pic>
        <p:nvPicPr>
          <p:cNvPr id="25" name="Google Shape;113;p3">
            <a:extLst>
              <a:ext uri="{FF2B5EF4-FFF2-40B4-BE49-F238E27FC236}">
                <a16:creationId xmlns:a16="http://schemas.microsoft.com/office/drawing/2014/main" id="{D51A3C7F-7FBF-3740-A624-FA67E2361C8D}"/>
              </a:ext>
            </a:extLst>
          </p:cNvPr>
          <p:cNvPicPr preferRelativeResize="0"/>
          <p:nvPr/>
        </p:nvPicPr>
        <p:blipFill rotWithShape="1">
          <a:blip r:embed="rId4">
            <a:alphaModFix/>
          </a:blip>
          <a:srcRect/>
          <a:stretch/>
        </p:blipFill>
        <p:spPr>
          <a:xfrm>
            <a:off x="8218407" y="3632452"/>
            <a:ext cx="3607887" cy="1904151"/>
          </a:xfrm>
          <a:prstGeom prst="rect">
            <a:avLst/>
          </a:prstGeom>
          <a:noFill/>
          <a:ln>
            <a:noFill/>
          </a:ln>
        </p:spPr>
      </p:pic>
      <p:sp>
        <p:nvSpPr>
          <p:cNvPr id="26" name="Google Shape;121;p4">
            <a:extLst>
              <a:ext uri="{FF2B5EF4-FFF2-40B4-BE49-F238E27FC236}">
                <a16:creationId xmlns:a16="http://schemas.microsoft.com/office/drawing/2014/main" id="{28E1FC57-BE8C-1642-9D66-07002DF7CFFD}"/>
              </a:ext>
            </a:extLst>
          </p:cNvPr>
          <p:cNvSpPr txBox="1"/>
          <p:nvPr/>
        </p:nvSpPr>
        <p:spPr>
          <a:xfrm>
            <a:off x="309000" y="3153378"/>
            <a:ext cx="8079526" cy="2862300"/>
          </a:xfrm>
          <a:prstGeom prst="rect">
            <a:avLst/>
          </a:prstGeom>
          <a:noFill/>
          <a:ln>
            <a:noFill/>
          </a:ln>
        </p:spPr>
        <p:txBody>
          <a:bodyPr spcFirstLastPara="1" wrap="square" lIns="91425" tIns="45700" rIns="91425" bIns="45700" anchor="t" anchorCtr="0">
            <a:noAutofit/>
          </a:bodyPr>
          <a:lstStyle/>
          <a:p>
            <a:pPr marL="457200" marR="0" lvl="0" indent="-457200" algn="l" rtl="0">
              <a:lnSpc>
                <a:spcPct val="100000"/>
              </a:lnSpc>
              <a:spcBef>
                <a:spcPts val="1200"/>
              </a:spcBef>
              <a:spcAft>
                <a:spcPts val="600"/>
              </a:spcAft>
              <a:buClr>
                <a:srgbClr val="000000"/>
              </a:buClr>
              <a:buSzPts val="3600"/>
              <a:buFont typeface="Arial" panose="020B0604020202020204" pitchFamily="34" charset="0"/>
              <a:buChar char="•"/>
            </a:pPr>
            <a:r>
              <a:rPr lang="en-US" sz="2800" b="0" i="0" u="none" strike="noStrike" cap="none" dirty="0">
                <a:solidFill>
                  <a:srgbClr val="000000"/>
                </a:solidFill>
                <a:latin typeface="Arial"/>
                <a:ea typeface="Arial"/>
                <a:cs typeface="Arial"/>
                <a:sym typeface="Arial"/>
              </a:rPr>
              <a:t>Update model on MEME to include what we learned from ALL the evidence up to now.</a:t>
            </a:r>
            <a:endParaRPr sz="28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1200"/>
              </a:spcBef>
              <a:spcAft>
                <a:spcPts val="600"/>
              </a:spcAft>
              <a:buClr>
                <a:srgbClr val="000000"/>
              </a:buClr>
              <a:buSzPts val="3600"/>
              <a:buFont typeface="Arial" panose="020B0604020202020204" pitchFamily="34" charset="0"/>
              <a:buChar char="•"/>
            </a:pPr>
            <a:r>
              <a:rPr lang="en-US" sz="2800" b="0" i="0" u="none" strike="noStrike" cap="none" dirty="0">
                <a:solidFill>
                  <a:srgbClr val="000000"/>
                </a:solidFill>
                <a:latin typeface="Arial"/>
                <a:ea typeface="Arial"/>
                <a:cs typeface="Arial"/>
                <a:sym typeface="Arial"/>
              </a:rPr>
              <a:t>Make sure you show how your model is supported by evidence (link the evidence to components and mechanisms).</a:t>
            </a:r>
          </a:p>
          <a:p>
            <a:pPr marL="457200" marR="0" lvl="0" indent="-457200" algn="l" rtl="0">
              <a:lnSpc>
                <a:spcPct val="100000"/>
              </a:lnSpc>
              <a:spcBef>
                <a:spcPts val="1200"/>
              </a:spcBef>
              <a:spcAft>
                <a:spcPts val="600"/>
              </a:spcAft>
              <a:buClr>
                <a:srgbClr val="000000"/>
              </a:buClr>
              <a:buSzPts val="3600"/>
              <a:buFont typeface="Arial" panose="020B0604020202020204" pitchFamily="34" charset="0"/>
              <a:buChar char="•"/>
            </a:pPr>
            <a:r>
              <a:rPr lang="en-US" sz="2800" dirty="0"/>
              <a:t>Make sure your model meets the class criteria. </a:t>
            </a:r>
            <a:endParaRPr sz="28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4"/>
          <p:cNvSpPr txBox="1"/>
          <p:nvPr/>
        </p:nvSpPr>
        <p:spPr>
          <a:xfrm>
            <a:off x="2106202" y="325755"/>
            <a:ext cx="9637159"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dirty="0">
                <a:solidFill>
                  <a:schemeClr val="dk2"/>
                </a:solidFill>
                <a:latin typeface="Calibri"/>
                <a:ea typeface="Calibri"/>
                <a:cs typeface="Calibri"/>
                <a:sym typeface="Calibri"/>
              </a:rPr>
              <a:t>Getting Ready for the Gallery Walk</a:t>
            </a:r>
            <a:endParaRPr sz="4400" b="0" i="0" u="none" strike="noStrike" cap="none" dirty="0">
              <a:solidFill>
                <a:srgbClr val="FF0000"/>
              </a:solidFill>
              <a:latin typeface="Stardos Stencil"/>
              <a:ea typeface="Stardos Stencil"/>
              <a:cs typeface="Stardos Stencil"/>
              <a:sym typeface="Stardos Stencil"/>
            </a:endParaRPr>
          </a:p>
        </p:txBody>
      </p:sp>
      <p:sp>
        <p:nvSpPr>
          <p:cNvPr id="122" name="Google Shape;122;p4"/>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5</a:t>
            </a:fld>
            <a:endParaRPr dirty="0"/>
          </a:p>
        </p:txBody>
      </p:sp>
      <p:pic>
        <p:nvPicPr>
          <p:cNvPr id="123" name="Google Shape;123;p4"/>
          <p:cNvPicPr preferRelativeResize="0"/>
          <p:nvPr/>
        </p:nvPicPr>
        <p:blipFill rotWithShape="1">
          <a:blip r:embed="rId3">
            <a:alphaModFix/>
          </a:blip>
          <a:srcRect/>
          <a:stretch/>
        </p:blipFill>
        <p:spPr>
          <a:xfrm>
            <a:off x="1" y="51532"/>
            <a:ext cx="1674688" cy="991918"/>
          </a:xfrm>
          <a:prstGeom prst="rect">
            <a:avLst/>
          </a:prstGeom>
          <a:noFill/>
          <a:ln w="57150" cap="flat" cmpd="sng">
            <a:solidFill>
              <a:srgbClr val="B2A0C7"/>
            </a:solidFill>
            <a:prstDash val="solid"/>
            <a:round/>
            <a:headEnd type="none" w="sm" len="sm"/>
            <a:tailEnd type="none" w="sm" len="sm"/>
          </a:ln>
        </p:spPr>
      </p:pic>
      <p:sp>
        <p:nvSpPr>
          <p:cNvPr id="2" name="TextBox 1">
            <a:extLst>
              <a:ext uri="{FF2B5EF4-FFF2-40B4-BE49-F238E27FC236}">
                <a16:creationId xmlns:a16="http://schemas.microsoft.com/office/drawing/2014/main" id="{9A629995-308E-D748-8CFD-322B14ED6EE4}"/>
              </a:ext>
            </a:extLst>
          </p:cNvPr>
          <p:cNvSpPr txBox="1"/>
          <p:nvPr/>
        </p:nvSpPr>
        <p:spPr>
          <a:xfrm>
            <a:off x="288533" y="1813515"/>
            <a:ext cx="8219326" cy="6694140"/>
          </a:xfrm>
          <a:prstGeom prst="rect">
            <a:avLst/>
          </a:prstGeom>
          <a:noFill/>
        </p:spPr>
        <p:txBody>
          <a:bodyPr wrap="square" rtlCol="0">
            <a:spAutoFit/>
          </a:bodyPr>
          <a:lstStyle/>
          <a:p>
            <a:pPr>
              <a:spcBef>
                <a:spcPts val="600"/>
              </a:spcBef>
              <a:spcAft>
                <a:spcPts val="600"/>
              </a:spcAft>
            </a:pPr>
            <a:r>
              <a:rPr lang="en-US" sz="3200" dirty="0">
                <a:solidFill>
                  <a:srgbClr val="C00000"/>
                </a:solidFill>
              </a:rPr>
              <a:t>Go over </a:t>
            </a:r>
            <a:r>
              <a:rPr lang="en-US" sz="3200" u="sng" dirty="0">
                <a:solidFill>
                  <a:srgbClr val="C00000"/>
                </a:solidFill>
              </a:rPr>
              <a:t>each</a:t>
            </a:r>
            <a:r>
              <a:rPr lang="en-US" sz="3200" dirty="0">
                <a:solidFill>
                  <a:srgbClr val="C00000"/>
                </a:solidFill>
              </a:rPr>
              <a:t> piece of evidence and decide:</a:t>
            </a:r>
          </a:p>
          <a:p>
            <a:pPr marL="342900" lvl="4" indent="-342900">
              <a:spcBef>
                <a:spcPts val="600"/>
              </a:spcBef>
              <a:spcAft>
                <a:spcPts val="600"/>
              </a:spcAft>
              <a:buFont typeface="+mj-lt"/>
              <a:buAutoNum type="arabicPeriod"/>
            </a:pPr>
            <a:r>
              <a:rPr lang="en-US" sz="2800" dirty="0"/>
              <a:t>Does it provide important information about        why the fish died? </a:t>
            </a:r>
          </a:p>
          <a:p>
            <a:pPr marL="342900" lvl="4" indent="-342900">
              <a:spcBef>
                <a:spcPts val="600"/>
              </a:spcBef>
              <a:spcAft>
                <a:spcPts val="600"/>
              </a:spcAft>
              <a:buFont typeface="+mj-lt"/>
              <a:buAutoNum type="arabicPeriod"/>
            </a:pPr>
            <a:r>
              <a:rPr lang="en-US" sz="2800" dirty="0"/>
              <a:t>Should we add a component or mechanism based on this evidence? </a:t>
            </a:r>
            <a:r>
              <a:rPr lang="en-US" sz="2800" b="1" dirty="0">
                <a:solidFill>
                  <a:schemeClr val="accent5">
                    <a:lumMod val="75000"/>
                  </a:schemeClr>
                </a:solidFill>
              </a:rPr>
              <a:t>If yes- add them! You probably don’t need to change your entire model just the parts the need to be fixed</a:t>
            </a:r>
          </a:p>
          <a:p>
            <a:pPr marL="342900" lvl="4" indent="-342900">
              <a:spcBef>
                <a:spcPts val="600"/>
              </a:spcBef>
              <a:spcAft>
                <a:spcPts val="600"/>
              </a:spcAft>
              <a:buFont typeface="+mj-lt"/>
              <a:buAutoNum type="arabicPeriod"/>
            </a:pPr>
            <a:r>
              <a:rPr lang="en-US" sz="2800" dirty="0"/>
              <a:t>If you don’t need a piece of evidence you created you can delete it (see red box)</a:t>
            </a:r>
          </a:p>
          <a:p>
            <a:pPr lvl="4">
              <a:spcBef>
                <a:spcPts val="600"/>
              </a:spcBef>
              <a:spcAft>
                <a:spcPts val="600"/>
              </a:spcAft>
            </a:pPr>
            <a:endParaRPr lang="en-US" sz="2400" dirty="0"/>
          </a:p>
          <a:p>
            <a:pPr lvl="4"/>
            <a:endParaRPr lang="en-US" sz="2400" dirty="0"/>
          </a:p>
          <a:p>
            <a:pPr lvl="4"/>
            <a:endParaRPr lang="en-US" sz="2400" dirty="0"/>
          </a:p>
          <a:p>
            <a:pPr lvl="1"/>
            <a:endParaRPr lang="en-US" dirty="0"/>
          </a:p>
          <a:p>
            <a:pPr lvl="1"/>
            <a:endParaRPr lang="en-US" dirty="0"/>
          </a:p>
          <a:p>
            <a:pPr lvl="1"/>
            <a:endParaRPr lang="en-US" dirty="0"/>
          </a:p>
          <a:p>
            <a:pPr lvl="1"/>
            <a:endParaRPr lang="en-US" dirty="0"/>
          </a:p>
        </p:txBody>
      </p:sp>
      <p:pic>
        <p:nvPicPr>
          <p:cNvPr id="4" name="Picture 3">
            <a:extLst>
              <a:ext uri="{FF2B5EF4-FFF2-40B4-BE49-F238E27FC236}">
                <a16:creationId xmlns:a16="http://schemas.microsoft.com/office/drawing/2014/main" id="{2CCC4BBC-11E8-A14C-85BB-337ACA08E9B3}"/>
              </a:ext>
            </a:extLst>
          </p:cNvPr>
          <p:cNvPicPr>
            <a:picLocks noChangeAspect="1"/>
          </p:cNvPicPr>
          <p:nvPr/>
        </p:nvPicPr>
        <p:blipFill>
          <a:blip r:embed="rId4"/>
          <a:stretch>
            <a:fillRect/>
          </a:stretch>
        </p:blipFill>
        <p:spPr>
          <a:xfrm>
            <a:off x="8938517" y="1892155"/>
            <a:ext cx="2871217" cy="4640090"/>
          </a:xfrm>
          <a:prstGeom prst="rect">
            <a:avLst/>
          </a:prstGeom>
          <a:ln>
            <a:solidFill>
              <a:schemeClr val="tx1"/>
            </a:solidFill>
            <a:prstDash val="sysDash"/>
          </a:ln>
        </p:spPr>
      </p:pic>
      <p:sp>
        <p:nvSpPr>
          <p:cNvPr id="5" name="Rectangle 4">
            <a:extLst>
              <a:ext uri="{FF2B5EF4-FFF2-40B4-BE49-F238E27FC236}">
                <a16:creationId xmlns:a16="http://schemas.microsoft.com/office/drawing/2014/main" id="{2DBED825-56FB-7140-A787-699EBACEFFEF}"/>
              </a:ext>
            </a:extLst>
          </p:cNvPr>
          <p:cNvSpPr/>
          <p:nvPr/>
        </p:nvSpPr>
        <p:spPr>
          <a:xfrm>
            <a:off x="9122449" y="5819283"/>
            <a:ext cx="523982" cy="256854"/>
          </a:xfrm>
          <a:prstGeom prst="rect">
            <a:avLst/>
          </a:prstGeom>
          <a:noFill/>
          <a:ln w="3810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Arrow Connector 6">
            <a:extLst>
              <a:ext uri="{FF2B5EF4-FFF2-40B4-BE49-F238E27FC236}">
                <a16:creationId xmlns:a16="http://schemas.microsoft.com/office/drawing/2014/main" id="{A1D95795-8007-3B4A-B5C3-02F1E9EFCE4E}"/>
              </a:ext>
            </a:extLst>
          </p:cNvPr>
          <p:cNvCxnSpPr>
            <a:cxnSpLocks/>
          </p:cNvCxnSpPr>
          <p:nvPr/>
        </p:nvCxnSpPr>
        <p:spPr>
          <a:xfrm>
            <a:off x="6973229" y="5988205"/>
            <a:ext cx="191801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89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4"/>
          <p:cNvSpPr txBox="1"/>
          <p:nvPr/>
        </p:nvSpPr>
        <p:spPr>
          <a:xfrm>
            <a:off x="2106202" y="325755"/>
            <a:ext cx="9637159"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dirty="0">
                <a:solidFill>
                  <a:schemeClr val="dk2"/>
                </a:solidFill>
                <a:latin typeface="Calibri"/>
                <a:ea typeface="Calibri"/>
                <a:cs typeface="Calibri"/>
                <a:sym typeface="Calibri"/>
              </a:rPr>
              <a:t>Getting Ready for the Gallery Walk</a:t>
            </a:r>
            <a:endParaRPr sz="4400" b="0" i="0" u="none" strike="noStrike" cap="none" dirty="0">
              <a:solidFill>
                <a:srgbClr val="FF0000"/>
              </a:solidFill>
              <a:latin typeface="Stardos Stencil"/>
              <a:ea typeface="Stardos Stencil"/>
              <a:cs typeface="Stardos Stencil"/>
              <a:sym typeface="Stardos Stencil"/>
            </a:endParaRPr>
          </a:p>
        </p:txBody>
      </p:sp>
      <p:sp>
        <p:nvSpPr>
          <p:cNvPr id="122" name="Google Shape;122;p4"/>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6</a:t>
            </a:fld>
            <a:endParaRPr dirty="0"/>
          </a:p>
        </p:txBody>
      </p:sp>
      <p:pic>
        <p:nvPicPr>
          <p:cNvPr id="123" name="Google Shape;123;p4"/>
          <p:cNvPicPr preferRelativeResize="0"/>
          <p:nvPr/>
        </p:nvPicPr>
        <p:blipFill rotWithShape="1">
          <a:blip r:embed="rId3">
            <a:alphaModFix/>
          </a:blip>
          <a:srcRect/>
          <a:stretch/>
        </p:blipFill>
        <p:spPr>
          <a:xfrm>
            <a:off x="1" y="51532"/>
            <a:ext cx="1674688" cy="991918"/>
          </a:xfrm>
          <a:prstGeom prst="rect">
            <a:avLst/>
          </a:prstGeom>
          <a:noFill/>
          <a:ln w="57150" cap="flat" cmpd="sng">
            <a:solidFill>
              <a:srgbClr val="B2A0C7"/>
            </a:solidFill>
            <a:prstDash val="solid"/>
            <a:round/>
            <a:headEnd type="none" w="sm" len="sm"/>
            <a:tailEnd type="none" w="sm" len="sm"/>
          </a:ln>
        </p:spPr>
      </p:pic>
      <p:sp>
        <p:nvSpPr>
          <p:cNvPr id="2" name="TextBox 1">
            <a:extLst>
              <a:ext uri="{FF2B5EF4-FFF2-40B4-BE49-F238E27FC236}">
                <a16:creationId xmlns:a16="http://schemas.microsoft.com/office/drawing/2014/main" id="{9A629995-308E-D748-8CFD-322B14ED6EE4}"/>
              </a:ext>
            </a:extLst>
          </p:cNvPr>
          <p:cNvSpPr txBox="1"/>
          <p:nvPr/>
        </p:nvSpPr>
        <p:spPr>
          <a:xfrm>
            <a:off x="175940" y="1336352"/>
            <a:ext cx="11366642" cy="4539704"/>
          </a:xfrm>
          <a:prstGeom prst="rect">
            <a:avLst/>
          </a:prstGeom>
          <a:noFill/>
        </p:spPr>
        <p:txBody>
          <a:bodyPr wrap="square" rtlCol="0">
            <a:spAutoFit/>
          </a:bodyPr>
          <a:lstStyle/>
          <a:p>
            <a:pPr lvl="4">
              <a:spcBef>
                <a:spcPts val="600"/>
              </a:spcBef>
              <a:spcAft>
                <a:spcPts val="600"/>
              </a:spcAft>
            </a:pPr>
            <a:r>
              <a:rPr lang="en-US" sz="3200" dirty="0">
                <a:solidFill>
                  <a:srgbClr val="C00000"/>
                </a:solidFill>
              </a:rPr>
              <a:t>Now check your model:</a:t>
            </a:r>
          </a:p>
          <a:p>
            <a:pPr marL="457200" lvl="4" indent="-457200">
              <a:spcBef>
                <a:spcPts val="600"/>
              </a:spcBef>
              <a:spcAft>
                <a:spcPts val="600"/>
              </a:spcAft>
              <a:buFont typeface="+mj-lt"/>
              <a:buAutoNum type="arabicPeriod"/>
            </a:pPr>
            <a:r>
              <a:rPr lang="en-US" sz="2800" dirty="0"/>
              <a:t>Did you describe the components and mechanisms?</a:t>
            </a:r>
          </a:p>
          <a:p>
            <a:pPr marL="457200" lvl="4" indent="-457200">
              <a:spcBef>
                <a:spcPts val="600"/>
              </a:spcBef>
              <a:spcAft>
                <a:spcPts val="600"/>
              </a:spcAft>
              <a:buFont typeface="+mj-lt"/>
              <a:buAutoNum type="arabicPeriod"/>
            </a:pPr>
            <a:r>
              <a:rPr lang="en-US" sz="2800" dirty="0"/>
              <a:t>Are your components and </a:t>
            </a:r>
            <a:r>
              <a:rPr lang="en-US" sz="2800" b="1" dirty="0"/>
              <a:t>mechanisms</a:t>
            </a:r>
            <a:r>
              <a:rPr lang="en-US" sz="2800" dirty="0"/>
              <a:t> supported by evidence?</a:t>
            </a:r>
          </a:p>
          <a:p>
            <a:pPr lvl="4">
              <a:spcBef>
                <a:spcPts val="600"/>
              </a:spcBef>
              <a:spcAft>
                <a:spcPts val="600"/>
              </a:spcAft>
            </a:pPr>
            <a:r>
              <a:rPr lang="en-US" sz="2800" dirty="0"/>
              <a:t>	NOTE: you can link evidence to components or mechanisms!</a:t>
            </a:r>
          </a:p>
          <a:p>
            <a:pPr lvl="4">
              <a:spcBef>
                <a:spcPts val="600"/>
              </a:spcBef>
              <a:spcAft>
                <a:spcPts val="600"/>
              </a:spcAft>
            </a:pPr>
            <a:endParaRPr lang="en-US" sz="2400" dirty="0"/>
          </a:p>
          <a:p>
            <a:pPr lvl="4"/>
            <a:endParaRPr lang="en-US" sz="2400" dirty="0"/>
          </a:p>
          <a:p>
            <a:pPr lvl="4"/>
            <a:endParaRPr lang="en-US" sz="2400" dirty="0"/>
          </a:p>
          <a:p>
            <a:pPr lvl="1"/>
            <a:endParaRPr lang="en-US" dirty="0"/>
          </a:p>
          <a:p>
            <a:pPr lvl="1"/>
            <a:endParaRPr lang="en-US" dirty="0"/>
          </a:p>
          <a:p>
            <a:pPr lvl="1"/>
            <a:endParaRPr lang="en-US" dirty="0"/>
          </a:p>
          <a:p>
            <a:pPr lvl="1"/>
            <a:endParaRPr lang="en-US" dirty="0"/>
          </a:p>
        </p:txBody>
      </p:sp>
      <p:pic>
        <p:nvPicPr>
          <p:cNvPr id="8" name="Picture 7">
            <a:extLst>
              <a:ext uri="{FF2B5EF4-FFF2-40B4-BE49-F238E27FC236}">
                <a16:creationId xmlns:a16="http://schemas.microsoft.com/office/drawing/2014/main" id="{4F8AFA66-2128-6D4C-AA11-29159EF71809}"/>
              </a:ext>
            </a:extLst>
          </p:cNvPr>
          <p:cNvPicPr>
            <a:picLocks noChangeAspect="1"/>
          </p:cNvPicPr>
          <p:nvPr/>
        </p:nvPicPr>
        <p:blipFill>
          <a:blip r:embed="rId4"/>
          <a:stretch>
            <a:fillRect/>
          </a:stretch>
        </p:blipFill>
        <p:spPr>
          <a:xfrm>
            <a:off x="175940" y="3801436"/>
            <a:ext cx="3231112" cy="2629766"/>
          </a:xfrm>
          <a:prstGeom prst="rect">
            <a:avLst/>
          </a:prstGeom>
        </p:spPr>
      </p:pic>
      <p:pic>
        <p:nvPicPr>
          <p:cNvPr id="13" name="Picture 12">
            <a:extLst>
              <a:ext uri="{FF2B5EF4-FFF2-40B4-BE49-F238E27FC236}">
                <a16:creationId xmlns:a16="http://schemas.microsoft.com/office/drawing/2014/main" id="{C6430699-6ABE-A844-A654-F9B82D6A84B2}"/>
              </a:ext>
            </a:extLst>
          </p:cNvPr>
          <p:cNvPicPr>
            <a:picLocks noChangeAspect="1"/>
          </p:cNvPicPr>
          <p:nvPr/>
        </p:nvPicPr>
        <p:blipFill>
          <a:blip r:embed="rId5"/>
          <a:stretch>
            <a:fillRect/>
          </a:stretch>
        </p:blipFill>
        <p:spPr>
          <a:xfrm>
            <a:off x="3099002" y="3801436"/>
            <a:ext cx="2890323" cy="2640043"/>
          </a:xfrm>
          <a:prstGeom prst="rect">
            <a:avLst/>
          </a:prstGeom>
        </p:spPr>
      </p:pic>
      <p:sp>
        <p:nvSpPr>
          <p:cNvPr id="14" name="TextBox 13">
            <a:extLst>
              <a:ext uri="{FF2B5EF4-FFF2-40B4-BE49-F238E27FC236}">
                <a16:creationId xmlns:a16="http://schemas.microsoft.com/office/drawing/2014/main" id="{FD1DCFB7-0CA1-B94E-9E7B-265D328FA6B3}"/>
              </a:ext>
            </a:extLst>
          </p:cNvPr>
          <p:cNvSpPr txBox="1"/>
          <p:nvPr/>
        </p:nvSpPr>
        <p:spPr>
          <a:xfrm>
            <a:off x="6096000" y="3816523"/>
            <a:ext cx="5631120" cy="4601260"/>
          </a:xfrm>
          <a:prstGeom prst="rect">
            <a:avLst/>
          </a:prstGeom>
          <a:noFill/>
        </p:spPr>
        <p:txBody>
          <a:bodyPr wrap="square" rtlCol="0">
            <a:spAutoFit/>
          </a:bodyPr>
          <a:lstStyle/>
          <a:p>
            <a:pPr marL="457200" lvl="4" indent="-457200">
              <a:spcBef>
                <a:spcPts val="600"/>
              </a:spcBef>
              <a:spcAft>
                <a:spcPts val="600"/>
              </a:spcAft>
              <a:buAutoNum type="arabicPeriod" startAt="3"/>
            </a:pPr>
            <a:r>
              <a:rPr lang="en-US" sz="2800" dirty="0"/>
              <a:t>Does your model completely explain why the fish died- the whole story?</a:t>
            </a:r>
          </a:p>
          <a:p>
            <a:pPr marL="457200" lvl="4" indent="-457200">
              <a:spcBef>
                <a:spcPts val="600"/>
              </a:spcBef>
              <a:spcAft>
                <a:spcPts val="600"/>
              </a:spcAft>
              <a:buAutoNum type="arabicPeriod" startAt="3"/>
            </a:pPr>
            <a:r>
              <a:rPr lang="en-US" sz="2800" dirty="0"/>
              <a:t>Does your model meet the class criteria? </a:t>
            </a:r>
          </a:p>
          <a:p>
            <a:pPr lvl="4">
              <a:spcBef>
                <a:spcPts val="600"/>
              </a:spcBef>
              <a:spcAft>
                <a:spcPts val="600"/>
              </a:spcAft>
            </a:pPr>
            <a:endParaRPr lang="en-US" sz="2400" dirty="0"/>
          </a:p>
          <a:p>
            <a:pPr lvl="4"/>
            <a:endParaRPr lang="en-US" sz="2400" dirty="0"/>
          </a:p>
          <a:p>
            <a:pPr lvl="4"/>
            <a:endParaRPr lang="en-US" sz="2400" dirty="0"/>
          </a:p>
          <a:p>
            <a:pPr lvl="1"/>
            <a:endParaRPr lang="en-US" dirty="0"/>
          </a:p>
          <a:p>
            <a:pPr lvl="1"/>
            <a:endParaRPr lang="en-US" dirty="0"/>
          </a:p>
          <a:p>
            <a:pPr lvl="1"/>
            <a:endParaRPr lang="en-US" dirty="0"/>
          </a:p>
          <a:p>
            <a:pPr lvl="1"/>
            <a:endParaRPr lang="en-US" dirty="0"/>
          </a:p>
        </p:txBody>
      </p:sp>
      <p:sp>
        <p:nvSpPr>
          <p:cNvPr id="9" name="TextBox 8">
            <a:extLst>
              <a:ext uri="{FF2B5EF4-FFF2-40B4-BE49-F238E27FC236}">
                <a16:creationId xmlns:a16="http://schemas.microsoft.com/office/drawing/2014/main" id="{0709707F-E543-2A43-B344-7C644DCD0C2E}"/>
              </a:ext>
            </a:extLst>
          </p:cNvPr>
          <p:cNvSpPr txBox="1"/>
          <p:nvPr/>
        </p:nvSpPr>
        <p:spPr>
          <a:xfrm>
            <a:off x="5151863" y="4258425"/>
            <a:ext cx="571537" cy="400110"/>
          </a:xfrm>
          <a:prstGeom prst="rect">
            <a:avLst/>
          </a:prstGeom>
          <a:noFill/>
        </p:spPr>
        <p:txBody>
          <a:bodyPr wrap="square" rtlCol="0">
            <a:spAutoFit/>
          </a:bodyPr>
          <a:lstStyle/>
          <a:p>
            <a:r>
              <a:rPr lang="en-US" sz="2000" dirty="0">
                <a:solidFill>
                  <a:schemeClr val="accent2"/>
                </a:solidFill>
              </a:rPr>
              <a:t>5B</a:t>
            </a:r>
          </a:p>
        </p:txBody>
      </p:sp>
      <p:sp>
        <p:nvSpPr>
          <p:cNvPr id="16" name="TextBox 15">
            <a:extLst>
              <a:ext uri="{FF2B5EF4-FFF2-40B4-BE49-F238E27FC236}">
                <a16:creationId xmlns:a16="http://schemas.microsoft.com/office/drawing/2014/main" id="{D6D7B778-20C0-0343-AF07-1737055E42A9}"/>
              </a:ext>
            </a:extLst>
          </p:cNvPr>
          <p:cNvSpPr txBox="1"/>
          <p:nvPr/>
        </p:nvSpPr>
        <p:spPr>
          <a:xfrm>
            <a:off x="2375876" y="4258425"/>
            <a:ext cx="538588" cy="400110"/>
          </a:xfrm>
          <a:prstGeom prst="rect">
            <a:avLst/>
          </a:prstGeom>
          <a:noFill/>
        </p:spPr>
        <p:txBody>
          <a:bodyPr wrap="square" rtlCol="0">
            <a:spAutoFit/>
          </a:bodyPr>
          <a:lstStyle/>
          <a:p>
            <a:r>
              <a:rPr lang="en-US" sz="2000" dirty="0">
                <a:solidFill>
                  <a:schemeClr val="accent2"/>
                </a:solidFill>
              </a:rPr>
              <a:t>5A</a:t>
            </a:r>
          </a:p>
        </p:txBody>
      </p:sp>
    </p:spTree>
    <p:extLst>
      <p:ext uri="{BB962C8B-B14F-4D97-AF65-F5344CB8AC3E}">
        <p14:creationId xmlns:p14="http://schemas.microsoft.com/office/powerpoint/2010/main" val="35060206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4"/>
          <p:cNvSpPr txBox="1"/>
          <p:nvPr/>
        </p:nvSpPr>
        <p:spPr>
          <a:xfrm>
            <a:off x="2106202" y="325755"/>
            <a:ext cx="9637159" cy="7695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400"/>
              <a:buFont typeface="Arial"/>
              <a:buNone/>
            </a:pPr>
            <a:r>
              <a:rPr lang="en-US" sz="4400" b="1" i="0" u="none" strike="noStrike" cap="none" dirty="0">
                <a:solidFill>
                  <a:schemeClr val="dk2"/>
                </a:solidFill>
                <a:latin typeface="Calibri"/>
                <a:ea typeface="Calibri"/>
                <a:cs typeface="Calibri"/>
                <a:sym typeface="Calibri"/>
              </a:rPr>
              <a:t>Getting Ready for the Gallery Walk</a:t>
            </a:r>
            <a:endParaRPr sz="4400" b="0" i="0" u="none" strike="noStrike" cap="none" dirty="0">
              <a:solidFill>
                <a:srgbClr val="FF0000"/>
              </a:solidFill>
              <a:latin typeface="Stardos Stencil"/>
              <a:ea typeface="Stardos Stencil"/>
              <a:cs typeface="Stardos Stencil"/>
              <a:sym typeface="Stardos Stencil"/>
            </a:endParaRPr>
          </a:p>
        </p:txBody>
      </p:sp>
      <p:sp>
        <p:nvSpPr>
          <p:cNvPr id="122" name="Google Shape;122;p4"/>
          <p:cNvSpPr txBox="1">
            <a:spLocks noGrp="1"/>
          </p:cNvSpPr>
          <p:nvPr>
            <p:ph type="sldNum" idx="12"/>
          </p:nvPr>
        </p:nvSpPr>
        <p:spPr>
          <a:xfrm>
            <a:off x="8077200" y="6356350"/>
            <a:ext cx="2133600" cy="365100"/>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7</a:t>
            </a:fld>
            <a:endParaRPr dirty="0"/>
          </a:p>
        </p:txBody>
      </p:sp>
      <p:pic>
        <p:nvPicPr>
          <p:cNvPr id="123" name="Google Shape;123;p4"/>
          <p:cNvPicPr preferRelativeResize="0"/>
          <p:nvPr/>
        </p:nvPicPr>
        <p:blipFill rotWithShape="1">
          <a:blip r:embed="rId3">
            <a:alphaModFix/>
          </a:blip>
          <a:srcRect/>
          <a:stretch/>
        </p:blipFill>
        <p:spPr>
          <a:xfrm>
            <a:off x="1" y="51532"/>
            <a:ext cx="1674688" cy="991918"/>
          </a:xfrm>
          <a:prstGeom prst="rect">
            <a:avLst/>
          </a:prstGeom>
          <a:noFill/>
          <a:ln w="57150" cap="flat" cmpd="sng">
            <a:solidFill>
              <a:srgbClr val="B2A0C7"/>
            </a:solidFill>
            <a:prstDash val="solid"/>
            <a:round/>
            <a:headEnd type="none" w="sm" len="sm"/>
            <a:tailEnd type="none" w="sm" len="sm"/>
          </a:ln>
        </p:spPr>
      </p:pic>
      <p:sp>
        <p:nvSpPr>
          <p:cNvPr id="2" name="TextBox 1">
            <a:extLst>
              <a:ext uri="{FF2B5EF4-FFF2-40B4-BE49-F238E27FC236}">
                <a16:creationId xmlns:a16="http://schemas.microsoft.com/office/drawing/2014/main" id="{9A629995-308E-D748-8CFD-322B14ED6EE4}"/>
              </a:ext>
            </a:extLst>
          </p:cNvPr>
          <p:cNvSpPr txBox="1"/>
          <p:nvPr/>
        </p:nvSpPr>
        <p:spPr>
          <a:xfrm>
            <a:off x="193309" y="3839983"/>
            <a:ext cx="11787966" cy="1569660"/>
          </a:xfrm>
          <a:prstGeom prst="rect">
            <a:avLst/>
          </a:prstGeom>
          <a:noFill/>
        </p:spPr>
        <p:txBody>
          <a:bodyPr wrap="square" rtlCol="0">
            <a:spAutoFit/>
          </a:bodyPr>
          <a:lstStyle/>
          <a:p>
            <a:pPr lvl="4">
              <a:spcBef>
                <a:spcPts val="600"/>
              </a:spcBef>
              <a:spcAft>
                <a:spcPts val="600"/>
              </a:spcAft>
            </a:pPr>
            <a:r>
              <a:rPr lang="en-US" sz="2800" dirty="0">
                <a:solidFill>
                  <a:srgbClr val="C00000"/>
                </a:solidFill>
              </a:rPr>
              <a:t>Now check your model:</a:t>
            </a:r>
          </a:p>
          <a:p>
            <a:pPr marL="457200" lvl="4" indent="-457200">
              <a:spcBef>
                <a:spcPts val="600"/>
              </a:spcBef>
              <a:spcAft>
                <a:spcPts val="600"/>
              </a:spcAft>
              <a:buFont typeface="+mj-lt"/>
              <a:buAutoNum type="arabicPeriod"/>
            </a:pPr>
            <a:r>
              <a:rPr lang="en-US" sz="2400" dirty="0"/>
              <a:t>Did you describe the components and mechanisms?</a:t>
            </a:r>
          </a:p>
          <a:p>
            <a:pPr marL="457200" lvl="4" indent="-457200">
              <a:spcBef>
                <a:spcPts val="600"/>
              </a:spcBef>
              <a:spcAft>
                <a:spcPts val="600"/>
              </a:spcAft>
              <a:buFont typeface="+mj-lt"/>
              <a:buAutoNum type="arabicPeriod"/>
            </a:pPr>
            <a:r>
              <a:rPr lang="en-US" sz="2400" dirty="0"/>
              <a:t>Are your components and </a:t>
            </a:r>
            <a:r>
              <a:rPr lang="en-US" sz="2400" u="sng" dirty="0"/>
              <a:t>mechanisms</a:t>
            </a:r>
            <a:r>
              <a:rPr lang="en-US" sz="2400" dirty="0"/>
              <a:t> supported by evidence? </a:t>
            </a:r>
            <a:r>
              <a:rPr lang="en-US" sz="2400" b="1" dirty="0"/>
              <a:t>Link evidence!</a:t>
            </a:r>
          </a:p>
        </p:txBody>
      </p:sp>
      <p:pic>
        <p:nvPicPr>
          <p:cNvPr id="13" name="Picture 12">
            <a:extLst>
              <a:ext uri="{FF2B5EF4-FFF2-40B4-BE49-F238E27FC236}">
                <a16:creationId xmlns:a16="http://schemas.microsoft.com/office/drawing/2014/main" id="{C6430699-6ABE-A844-A654-F9B82D6A84B2}"/>
              </a:ext>
            </a:extLst>
          </p:cNvPr>
          <p:cNvPicPr>
            <a:picLocks noChangeAspect="1"/>
          </p:cNvPicPr>
          <p:nvPr/>
        </p:nvPicPr>
        <p:blipFill>
          <a:blip r:embed="rId4"/>
          <a:stretch>
            <a:fillRect/>
          </a:stretch>
        </p:blipFill>
        <p:spPr>
          <a:xfrm>
            <a:off x="10511450" y="3429000"/>
            <a:ext cx="1459323" cy="1332957"/>
          </a:xfrm>
          <a:prstGeom prst="rect">
            <a:avLst/>
          </a:prstGeom>
        </p:spPr>
      </p:pic>
      <p:sp>
        <p:nvSpPr>
          <p:cNvPr id="14" name="TextBox 13">
            <a:extLst>
              <a:ext uri="{FF2B5EF4-FFF2-40B4-BE49-F238E27FC236}">
                <a16:creationId xmlns:a16="http://schemas.microsoft.com/office/drawing/2014/main" id="{FD1DCFB7-0CA1-B94E-9E7B-265D328FA6B3}"/>
              </a:ext>
            </a:extLst>
          </p:cNvPr>
          <p:cNvSpPr txBox="1"/>
          <p:nvPr/>
        </p:nvSpPr>
        <p:spPr>
          <a:xfrm>
            <a:off x="193309" y="5448037"/>
            <a:ext cx="11101498" cy="984885"/>
          </a:xfrm>
          <a:prstGeom prst="rect">
            <a:avLst/>
          </a:prstGeom>
          <a:noFill/>
        </p:spPr>
        <p:txBody>
          <a:bodyPr wrap="square" rtlCol="0">
            <a:spAutoFit/>
          </a:bodyPr>
          <a:lstStyle/>
          <a:p>
            <a:pPr marL="457200" lvl="4" indent="-457200">
              <a:spcBef>
                <a:spcPts val="600"/>
              </a:spcBef>
              <a:spcAft>
                <a:spcPts val="600"/>
              </a:spcAft>
              <a:buAutoNum type="arabicPeriod" startAt="3"/>
            </a:pPr>
            <a:r>
              <a:rPr lang="en-US" sz="2400" dirty="0"/>
              <a:t>Does your model completely explain why the fish died- the whole story?</a:t>
            </a:r>
          </a:p>
          <a:p>
            <a:pPr marL="457200" lvl="4" indent="-457200">
              <a:spcBef>
                <a:spcPts val="600"/>
              </a:spcBef>
              <a:spcAft>
                <a:spcPts val="600"/>
              </a:spcAft>
              <a:buAutoNum type="arabicPeriod" startAt="3"/>
            </a:pPr>
            <a:r>
              <a:rPr lang="en-US" sz="2400" dirty="0"/>
              <a:t>Does your model meet the </a:t>
            </a:r>
            <a:r>
              <a:rPr lang="en-US" sz="2400" b="1" dirty="0"/>
              <a:t>class criteria</a:t>
            </a:r>
            <a:r>
              <a:rPr lang="en-US" sz="2400" dirty="0"/>
              <a:t>? </a:t>
            </a:r>
            <a:endParaRPr lang="en-US" dirty="0"/>
          </a:p>
        </p:txBody>
      </p:sp>
      <p:sp>
        <p:nvSpPr>
          <p:cNvPr id="11" name="TextBox 10">
            <a:extLst>
              <a:ext uri="{FF2B5EF4-FFF2-40B4-BE49-F238E27FC236}">
                <a16:creationId xmlns:a16="http://schemas.microsoft.com/office/drawing/2014/main" id="{2A5B97A4-48D6-C941-8E43-18A353D9C83A}"/>
              </a:ext>
            </a:extLst>
          </p:cNvPr>
          <p:cNvSpPr txBox="1"/>
          <p:nvPr/>
        </p:nvSpPr>
        <p:spPr>
          <a:xfrm>
            <a:off x="193309" y="1421517"/>
            <a:ext cx="11981275" cy="2092881"/>
          </a:xfrm>
          <a:prstGeom prst="rect">
            <a:avLst/>
          </a:prstGeom>
          <a:noFill/>
        </p:spPr>
        <p:txBody>
          <a:bodyPr wrap="square" rtlCol="0">
            <a:spAutoFit/>
          </a:bodyPr>
          <a:lstStyle/>
          <a:p>
            <a:pPr>
              <a:spcBef>
                <a:spcPts val="600"/>
              </a:spcBef>
              <a:spcAft>
                <a:spcPts val="600"/>
              </a:spcAft>
            </a:pPr>
            <a:r>
              <a:rPr lang="en-US" sz="2800" dirty="0">
                <a:solidFill>
                  <a:srgbClr val="C00000"/>
                </a:solidFill>
              </a:rPr>
              <a:t>Go over </a:t>
            </a:r>
            <a:r>
              <a:rPr lang="en-US" sz="2800" u="sng" dirty="0">
                <a:solidFill>
                  <a:srgbClr val="C00000"/>
                </a:solidFill>
              </a:rPr>
              <a:t>each</a:t>
            </a:r>
            <a:r>
              <a:rPr lang="en-US" sz="2800" dirty="0">
                <a:solidFill>
                  <a:srgbClr val="C00000"/>
                </a:solidFill>
              </a:rPr>
              <a:t> piece of evidence and decide:</a:t>
            </a:r>
          </a:p>
          <a:p>
            <a:pPr marL="342900" lvl="4" indent="-342900">
              <a:spcBef>
                <a:spcPts val="600"/>
              </a:spcBef>
              <a:spcAft>
                <a:spcPts val="600"/>
              </a:spcAft>
              <a:buFont typeface="+mj-lt"/>
              <a:buAutoNum type="arabicPeriod"/>
            </a:pPr>
            <a:r>
              <a:rPr lang="en-US" sz="2400" dirty="0"/>
              <a:t>Does it provide important information about why the fish died? </a:t>
            </a:r>
          </a:p>
          <a:p>
            <a:pPr marL="342900" lvl="4" indent="-342900">
              <a:spcBef>
                <a:spcPts val="600"/>
              </a:spcBef>
              <a:spcAft>
                <a:spcPts val="600"/>
              </a:spcAft>
              <a:buFont typeface="+mj-lt"/>
              <a:buAutoNum type="arabicPeriod"/>
            </a:pPr>
            <a:r>
              <a:rPr lang="en-US" sz="2400" dirty="0"/>
              <a:t>Should we add a component or mechanism based on this evidence? </a:t>
            </a:r>
            <a:r>
              <a:rPr lang="en-US" sz="2000" b="1" dirty="0"/>
              <a:t>If yes- add them!</a:t>
            </a:r>
            <a:endParaRPr lang="en-US" sz="2400" b="1" dirty="0"/>
          </a:p>
          <a:p>
            <a:pPr marL="342900" lvl="4" indent="-342900">
              <a:spcBef>
                <a:spcPts val="600"/>
              </a:spcBef>
              <a:spcAft>
                <a:spcPts val="600"/>
              </a:spcAft>
              <a:buFont typeface="+mj-lt"/>
              <a:buAutoNum type="arabicPeriod"/>
            </a:pPr>
            <a:r>
              <a:rPr lang="en-US" sz="2400" dirty="0"/>
              <a:t>If you don’t need a piece of evidence that you created, you can delete it.</a:t>
            </a:r>
          </a:p>
        </p:txBody>
      </p:sp>
    </p:spTree>
    <p:extLst>
      <p:ext uri="{BB962C8B-B14F-4D97-AF65-F5344CB8AC3E}">
        <p14:creationId xmlns:p14="http://schemas.microsoft.com/office/powerpoint/2010/main" val="732310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6"/>
          <p:cNvSpPr txBox="1"/>
          <p:nvPr/>
        </p:nvSpPr>
        <p:spPr>
          <a:xfrm>
            <a:off x="3136860" y="511704"/>
            <a:ext cx="5677080" cy="830956"/>
          </a:xfrm>
          <a:prstGeom prst="rect">
            <a:avLst/>
          </a:prstGeom>
          <a:noFill/>
          <a:ln>
            <a:noFill/>
          </a:ln>
        </p:spPr>
        <p:txBody>
          <a:bodyPr spcFirstLastPara="1" wrap="square" lIns="91425" tIns="45700" rIns="91425" bIns="45700" anchor="t" anchorCtr="0">
            <a:spAutoFit/>
          </a:bodyPr>
          <a:lstStyle/>
          <a:p>
            <a:pPr>
              <a:buSzPts val="4400"/>
            </a:pPr>
            <a:r>
              <a:rPr lang="en-US" sz="4800" b="1" dirty="0">
                <a:solidFill>
                  <a:schemeClr val="dk2"/>
                </a:solidFill>
                <a:latin typeface="Calibri"/>
                <a:ea typeface="Calibri"/>
                <a:cs typeface="Calibri"/>
                <a:sym typeface="Calibri"/>
              </a:rPr>
              <a:t>Evidence Discussion</a:t>
            </a:r>
            <a:endParaRPr sz="4800" dirty="0">
              <a:solidFill>
                <a:srgbClr val="FF0000"/>
              </a:solidFill>
              <a:latin typeface="Stardos Stencil"/>
              <a:ea typeface="Stardos Stencil"/>
              <a:cs typeface="Stardos Stencil"/>
              <a:sym typeface="Stardos Stencil"/>
            </a:endParaRPr>
          </a:p>
        </p:txBody>
      </p:sp>
      <p:sp>
        <p:nvSpPr>
          <p:cNvPr id="275" name="Google Shape;275;p6"/>
          <p:cNvSpPr txBox="1"/>
          <p:nvPr/>
        </p:nvSpPr>
        <p:spPr>
          <a:xfrm>
            <a:off x="1740000" y="1647410"/>
            <a:ext cx="8470800" cy="3416279"/>
          </a:xfrm>
          <a:prstGeom prst="rect">
            <a:avLst/>
          </a:prstGeom>
          <a:noFill/>
          <a:ln>
            <a:noFill/>
          </a:ln>
        </p:spPr>
        <p:txBody>
          <a:bodyPr spcFirstLastPara="1" wrap="square" lIns="91425" tIns="45700" rIns="91425" bIns="45700" anchor="t" anchorCtr="0">
            <a:spAutoFit/>
          </a:bodyPr>
          <a:lstStyle/>
          <a:p>
            <a:pPr marL="457200" indent="-457200">
              <a:buClr>
                <a:schemeClr val="dk1"/>
              </a:buClr>
              <a:buSzPts val="3600"/>
              <a:buFont typeface="Arial"/>
              <a:buChar char="•"/>
            </a:pPr>
            <a:endParaRPr lang="en-US" sz="3600" dirty="0">
              <a:solidFill>
                <a:schemeClr val="dk1"/>
              </a:solidFill>
              <a:latin typeface="Calibri"/>
              <a:ea typeface="Calibri"/>
              <a:cs typeface="Calibri"/>
              <a:sym typeface="Calibri"/>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endParaRPr>
          </a:p>
          <a:p>
            <a:pPr marL="457200" indent="-457200">
              <a:buClr>
                <a:schemeClr val="dk1"/>
              </a:buClr>
              <a:buSzPts val="3600"/>
              <a:buFont typeface="Arial"/>
              <a:buChar char="•"/>
            </a:pPr>
            <a:endParaRPr lang="en-US" sz="3600" dirty="0">
              <a:solidFill>
                <a:schemeClr val="dk1"/>
              </a:solidFill>
              <a:latin typeface="Calibri"/>
              <a:ea typeface="Calibri"/>
              <a:cs typeface="Calibri"/>
              <a:sym typeface="Calibri"/>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endParaRPr>
          </a:p>
          <a:p>
            <a:pPr marL="457200" indent="-457200">
              <a:buClr>
                <a:schemeClr val="dk1"/>
              </a:buClr>
              <a:buSzPts val="3600"/>
              <a:buFont typeface="Arial"/>
              <a:buChar char="•"/>
            </a:pPr>
            <a:endParaRPr lang="en-US" sz="3600" dirty="0">
              <a:solidFill>
                <a:schemeClr val="dk1"/>
              </a:solidFill>
              <a:latin typeface="Calibri"/>
              <a:ea typeface="Calibri"/>
              <a:cs typeface="Calibri"/>
              <a:sym typeface="Calibri"/>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endParaRPr>
          </a:p>
          <a:p>
            <a:pPr marL="457200" indent="-457200">
              <a:buClr>
                <a:schemeClr val="dk1"/>
              </a:buClr>
              <a:buSzPts val="3600"/>
              <a:buFont typeface="Arial"/>
              <a:buChar char="•"/>
            </a:pPr>
            <a:endParaRPr lang="en-US" sz="3600" dirty="0">
              <a:solidFill>
                <a:schemeClr val="dk1"/>
              </a:solidFill>
              <a:latin typeface="Calibri"/>
              <a:ea typeface="Calibri"/>
              <a:cs typeface="Calibri"/>
              <a:sym typeface="Calibri"/>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endParaRPr>
          </a:p>
          <a:p>
            <a:pPr>
              <a:buClr>
                <a:schemeClr val="dk1"/>
              </a:buClr>
              <a:buSzPts val="3600"/>
            </a:pPr>
            <a:endParaRPr lang="en-US" sz="3600" dirty="0">
              <a:solidFill>
                <a:schemeClr val="dk1"/>
              </a:solidFill>
              <a:latin typeface="Calibri"/>
              <a:ea typeface="Calibri"/>
              <a:cs typeface="Calibri"/>
              <a:sym typeface="Calibri"/>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endParaRPr>
          </a:p>
          <a:p>
            <a:pPr marL="457200" indent="-457200">
              <a:buClr>
                <a:schemeClr val="dk1"/>
              </a:buClr>
              <a:buSzPts val="3600"/>
              <a:buFont typeface="Arial"/>
              <a:buChar char="•"/>
            </a:pPr>
            <a:r>
              <a:rPr lang="en-US" sz="3600" dirty="0">
                <a:solidFill>
                  <a:schemeClr val="dk1"/>
                </a:solidFill>
                <a:latin typeface="Calibri"/>
                <a:ea typeface="Calibri"/>
                <a:cs typeface="Calibri"/>
                <a:sym typeface="Calibri"/>
                <a:extLst>
                  <a: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textRoundtripDataId="3"/>
                  </a:ext>
                </a:extLst>
              </a:rPr>
              <a:t>Do you agree or disagree?</a:t>
            </a:r>
            <a:endParaRPr sz="3600" dirty="0">
              <a:solidFill>
                <a:schemeClr val="dk1"/>
              </a:solidFill>
              <a:latin typeface="Calibri"/>
              <a:ea typeface="Calibri"/>
              <a:cs typeface="Calibri"/>
              <a:sym typeface="Calibri"/>
            </a:endParaRPr>
          </a:p>
        </p:txBody>
      </p:sp>
      <p:sp>
        <p:nvSpPr>
          <p:cNvPr id="276" name="Google Shape;276;p6"/>
          <p:cNvSpPr txBox="1">
            <a:spLocks noGrp="1"/>
          </p:cNvSpPr>
          <p:nvPr>
            <p:ph type="sldNum" idx="12"/>
          </p:nvPr>
        </p:nvSpPr>
        <p:spPr>
          <a:xfrm>
            <a:off x="8077200" y="6356351"/>
            <a:ext cx="2133600" cy="365125"/>
          </a:xfrm>
          <a:prstGeom prst="rect">
            <a:avLst/>
          </a:prstGeom>
          <a:noFill/>
          <a:ln>
            <a:noFill/>
          </a:ln>
        </p:spPr>
        <p:txBody>
          <a:bodyPr spcFirstLastPara="1" wrap="square" lIns="91425" tIns="45700" rIns="91425" bIns="45700" anchor="ctr" anchorCtr="0">
            <a:noAutofit/>
          </a:bodyPr>
          <a:lstStyle/>
          <a:p>
            <a:pPr>
              <a:buSzPts val="1800"/>
            </a:pPr>
            <a:fld id="{00000000-1234-1234-1234-123412341234}" type="slidenum">
              <a:rPr lang="en-US"/>
              <a:pPr>
                <a:buSzPts val="1800"/>
              </a:pPr>
              <a:t>8</a:t>
            </a:fld>
            <a:endParaRPr/>
          </a:p>
        </p:txBody>
      </p:sp>
      <p:pic>
        <p:nvPicPr>
          <p:cNvPr id="2" name="Picture 1">
            <a:extLst>
              <a:ext uri="{FF2B5EF4-FFF2-40B4-BE49-F238E27FC236}">
                <a16:creationId xmlns:a16="http://schemas.microsoft.com/office/drawing/2014/main" id="{94C7EF1A-4B09-4030-A4CF-09F9D5262052}"/>
              </a:ext>
            </a:extLst>
          </p:cNvPr>
          <p:cNvPicPr>
            <a:picLocks noChangeAspect="1"/>
          </p:cNvPicPr>
          <p:nvPr/>
        </p:nvPicPr>
        <p:blipFill>
          <a:blip r:embed="rId3"/>
          <a:stretch>
            <a:fillRect/>
          </a:stretch>
        </p:blipFill>
        <p:spPr>
          <a:xfrm>
            <a:off x="8778068" y="3200815"/>
            <a:ext cx="1889932" cy="3631721"/>
          </a:xfrm>
          <a:prstGeom prst="rect">
            <a:avLst/>
          </a:prstGeom>
        </p:spPr>
      </p:pic>
      <p:sp>
        <p:nvSpPr>
          <p:cNvPr id="3" name="Speech Bubble: Rectangle with Corners Rounded 2">
            <a:extLst>
              <a:ext uri="{FF2B5EF4-FFF2-40B4-BE49-F238E27FC236}">
                <a16:creationId xmlns:a16="http://schemas.microsoft.com/office/drawing/2014/main" id="{F2D40CDA-77FA-4B7E-ADC8-0C7D06437096}"/>
              </a:ext>
            </a:extLst>
          </p:cNvPr>
          <p:cNvSpPr/>
          <p:nvPr/>
        </p:nvSpPr>
        <p:spPr>
          <a:xfrm>
            <a:off x="1636143" y="1818468"/>
            <a:ext cx="7479102" cy="2011660"/>
          </a:xfrm>
          <a:prstGeom prst="wedgeRoundRectCallout">
            <a:avLst>
              <a:gd name="adj1" fmla="val 46526"/>
              <a:gd name="adj2" fmla="val 70219"/>
              <a:gd name="adj3" fmla="val 16667"/>
            </a:avLst>
          </a:prstGeom>
          <a:solidFill>
            <a:schemeClr val="accent4">
              <a:lumMod val="40000"/>
              <a:lumOff val="60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lvl="0">
              <a:buClr>
                <a:schemeClr val="dk1"/>
              </a:buClr>
              <a:buSzPts val="3600"/>
            </a:pPr>
            <a:r>
              <a:rPr lang="en-US" sz="3600" dirty="0">
                <a:solidFill>
                  <a:schemeClr val="tx1"/>
                </a:solidFill>
                <a:latin typeface="Calibri"/>
                <a:ea typeface="Calibri"/>
                <a:cs typeface="Calibri"/>
                <a:sym typeface="Calibri"/>
                <a:extLst>
                  <a: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lc="http://schemas.openxmlformats.org/drawingml/2006/lockedCanvas" textRoundtripDataId="3"/>
                  </a:ext>
                </a:extLst>
              </a:rPr>
              <a:t>We can see there are decomposers in the simulation, so this means there must be decomposers in the pond…</a:t>
            </a:r>
          </a:p>
        </p:txBody>
      </p:sp>
      <p:pic>
        <p:nvPicPr>
          <p:cNvPr id="8" name="Picture 7" descr="Diagram&#10;&#10;Description automatically generated">
            <a:extLst>
              <a:ext uri="{FF2B5EF4-FFF2-40B4-BE49-F238E27FC236}">
                <a16:creationId xmlns:a16="http://schemas.microsoft.com/office/drawing/2014/main" id="{736A461A-32C2-7646-8785-68B1992C082C}"/>
              </a:ext>
            </a:extLst>
          </p:cNvPr>
          <p:cNvPicPr>
            <a:picLocks noChangeAspect="1"/>
          </p:cNvPicPr>
          <p:nvPr/>
        </p:nvPicPr>
        <p:blipFill>
          <a:blip r:embed="rId4"/>
          <a:stretch>
            <a:fillRect/>
          </a:stretch>
        </p:blipFill>
        <p:spPr>
          <a:xfrm>
            <a:off x="139800" y="72660"/>
            <a:ext cx="1600200" cy="1270000"/>
          </a:xfrm>
          <a:prstGeom prst="rect">
            <a:avLst/>
          </a:prstGeom>
        </p:spPr>
      </p:pic>
    </p:spTree>
    <p:extLst>
      <p:ext uri="{BB962C8B-B14F-4D97-AF65-F5344CB8AC3E}">
        <p14:creationId xmlns:p14="http://schemas.microsoft.com/office/powerpoint/2010/main" val="16147139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B7224-0049-0149-BDFB-A886897F5444}"/>
              </a:ext>
            </a:extLst>
          </p:cNvPr>
          <p:cNvSpPr>
            <a:spLocks noGrp="1"/>
          </p:cNvSpPr>
          <p:nvPr>
            <p:ph type="ctrTitle"/>
          </p:nvPr>
        </p:nvSpPr>
        <p:spPr/>
        <p:txBody>
          <a:bodyPr/>
          <a:lstStyle/>
          <a:p>
            <a:r>
              <a:rPr lang="en-US" dirty="0"/>
              <a:t>MEME Tutorial </a:t>
            </a:r>
          </a:p>
        </p:txBody>
      </p:sp>
      <p:sp>
        <p:nvSpPr>
          <p:cNvPr id="3" name="Subtitle 2">
            <a:extLst>
              <a:ext uri="{FF2B5EF4-FFF2-40B4-BE49-F238E27FC236}">
                <a16:creationId xmlns:a16="http://schemas.microsoft.com/office/drawing/2014/main" id="{AC741E2C-0923-684F-BDF7-C86F47ECBF18}"/>
              </a:ext>
            </a:extLst>
          </p:cNvPr>
          <p:cNvSpPr>
            <a:spLocks noGrp="1"/>
          </p:cNvSpPr>
          <p:nvPr>
            <p:ph type="subTitle" idx="1"/>
          </p:nvPr>
        </p:nvSpPr>
        <p:spPr/>
        <p:txBody>
          <a:bodyPr/>
          <a:lstStyle/>
          <a:p>
            <a:r>
              <a:rPr lang="en-US" dirty="0"/>
              <a:t>Reminder</a:t>
            </a:r>
          </a:p>
        </p:txBody>
      </p:sp>
    </p:spTree>
    <p:extLst>
      <p:ext uri="{BB962C8B-B14F-4D97-AF65-F5344CB8AC3E}">
        <p14:creationId xmlns:p14="http://schemas.microsoft.com/office/powerpoint/2010/main" val="426596361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1034</TotalTime>
  <Words>2079</Words>
  <Application>Microsoft Macintosh PowerPoint</Application>
  <PresentationFormat>Widescreen</PresentationFormat>
  <Paragraphs>190</Paragraphs>
  <Slides>15</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Stardos Stencil</vt:lpstr>
      <vt:lpstr>Calibri</vt:lpstr>
      <vt:lpstr>Arial</vt:lpstr>
      <vt:lpstr>Office Theme</vt:lpstr>
      <vt:lpstr>PowerPoint Presentation</vt:lpstr>
      <vt:lpstr>LESSON 1 - DAY 3</vt:lpstr>
      <vt:lpstr>BEFORE YOU GO</vt:lpstr>
      <vt:lpstr>PowerPoint Presentation</vt:lpstr>
      <vt:lpstr>PowerPoint Presentation</vt:lpstr>
      <vt:lpstr>PowerPoint Presentation</vt:lpstr>
      <vt:lpstr>PowerPoint Presentation</vt:lpstr>
      <vt:lpstr>PowerPoint Presentation</vt:lpstr>
      <vt:lpstr>MEME Tutorial </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Danielle Murphy</cp:lastModifiedBy>
  <cp:revision>16</cp:revision>
  <dcterms:created xsi:type="dcterms:W3CDTF">2019-11-22T17:29:03Z</dcterms:created>
  <dcterms:modified xsi:type="dcterms:W3CDTF">2021-12-21T20:22:55Z</dcterms:modified>
</cp:coreProperties>
</file>